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66"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4" autoAdjust="0"/>
    <p:restoredTop sz="94660"/>
  </p:normalViewPr>
  <p:slideViewPr>
    <p:cSldViewPr snapToGrid="0">
      <p:cViewPr varScale="1">
        <p:scale>
          <a:sx n="69" d="100"/>
          <a:sy n="69" d="100"/>
        </p:scale>
        <p:origin x="-696" y="-10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C97B6873-F7BA-4FE2-931E-57A063976540}" type="datetimeFigureOut">
              <a:rPr lang="en-US" smtClean="0"/>
              <a:pPr/>
              <a:t>12/4/2020</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F076587-022C-47DC-8FA5-AEB4D1CAE3AA}"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42660118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7B6873-F7BA-4FE2-931E-57A063976540}"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2934927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7B6873-F7BA-4FE2-931E-57A063976540}"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500839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7B6873-F7BA-4FE2-931E-57A063976540}"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1196967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7B6873-F7BA-4FE2-931E-57A063976540}"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076587-022C-47DC-8FA5-AEB4D1CAE3AA}"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2972696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7B6873-F7BA-4FE2-931E-57A063976540}" type="datetimeFigureOut">
              <a:rPr lang="en-US" smtClean="0"/>
              <a:pPr/>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4183333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7B6873-F7BA-4FE2-931E-57A063976540}" type="datetimeFigureOut">
              <a:rPr lang="en-US" smtClean="0"/>
              <a:pPr/>
              <a:t>12/4/2020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325718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7B6873-F7BA-4FE2-931E-57A063976540}" type="datetimeFigureOut">
              <a:rPr lang="en-US" smtClean="0"/>
              <a:pPr/>
              <a:t>12/4/2020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94008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B6873-F7BA-4FE2-931E-57A063976540}" type="datetimeFigureOut">
              <a:rPr lang="en-US" smtClean="0"/>
              <a:pPr/>
              <a:t>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153563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7B6873-F7BA-4FE2-931E-57A063976540}" type="datetimeFigureOut">
              <a:rPr lang="en-US" smtClean="0"/>
              <a:pPr/>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1144338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7B6873-F7BA-4FE2-931E-57A063976540}" type="datetimeFigureOut">
              <a:rPr lang="en-US" smtClean="0"/>
              <a:pPr/>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42455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C97B6873-F7BA-4FE2-931E-57A063976540}" type="datetimeFigureOut">
              <a:rPr lang="en-US" smtClean="0"/>
              <a:pPr/>
              <a:t>12/4/2020</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F076587-022C-47DC-8FA5-AEB4D1CAE3AA}" type="slidenum">
              <a:rPr lang="en-US" smtClean="0"/>
              <a:pPr/>
              <a:t>‹#›</a:t>
            </a:fld>
            <a:endParaRPr lang="en-US"/>
          </a:p>
        </p:txBody>
      </p:sp>
    </p:spTree>
    <p:extLst>
      <p:ext uri="{BB962C8B-B14F-4D97-AF65-F5344CB8AC3E}">
        <p14:creationId xmlns:p14="http://schemas.microsoft.com/office/powerpoint/2010/main" xmlns="" val="35980380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61A00E-5E84-4E9C-BB8B-F7B9208BB08E}"/>
              </a:ext>
            </a:extLst>
          </p:cNvPr>
          <p:cNvSpPr>
            <a:spLocks noGrp="1"/>
          </p:cNvSpPr>
          <p:nvPr>
            <p:ph type="ctrTitle"/>
          </p:nvPr>
        </p:nvSpPr>
        <p:spPr>
          <a:xfrm>
            <a:off x="1524000" y="786697"/>
            <a:ext cx="9144000" cy="2387600"/>
          </a:xfrm>
        </p:spPr>
        <p:txBody>
          <a:bodyPr>
            <a:normAutofit fontScale="90000"/>
          </a:bodyPr>
          <a:lstStyle/>
          <a:p>
            <a:r>
              <a:rPr lang="en-US" dirty="0"/>
              <a:t>Movie Recommendation Project</a:t>
            </a:r>
          </a:p>
        </p:txBody>
      </p:sp>
      <p:sp>
        <p:nvSpPr>
          <p:cNvPr id="3" name="Subtitle 2">
            <a:extLst>
              <a:ext uri="{FF2B5EF4-FFF2-40B4-BE49-F238E27FC236}">
                <a16:creationId xmlns:a16="http://schemas.microsoft.com/office/drawing/2014/main" xmlns="" id="{629C9A48-7DD5-48C6-82E0-ABBB78C4B174}"/>
              </a:ext>
            </a:extLst>
          </p:cNvPr>
          <p:cNvSpPr>
            <a:spLocks noGrp="1"/>
          </p:cNvSpPr>
          <p:nvPr>
            <p:ph type="subTitle" idx="1"/>
          </p:nvPr>
        </p:nvSpPr>
        <p:spPr>
          <a:xfrm>
            <a:off x="1249680" y="4619846"/>
            <a:ext cx="9418320" cy="1691640"/>
          </a:xfrm>
        </p:spPr>
        <p:txBody>
          <a:bodyPr>
            <a:normAutofit fontScale="92500" lnSpcReduction="20000"/>
          </a:bodyPr>
          <a:lstStyle/>
          <a:p>
            <a:r>
              <a:rPr lang="en-US" dirty="0" smtClean="0"/>
              <a:t>Submitted</a:t>
            </a:r>
            <a:r>
              <a:rPr lang="en-US" dirty="0" smtClean="0"/>
              <a:t> </a:t>
            </a:r>
            <a:r>
              <a:rPr lang="en-US" dirty="0"/>
              <a:t>By:-</a:t>
            </a:r>
          </a:p>
          <a:p>
            <a:r>
              <a:rPr lang="en-US" dirty="0"/>
              <a:t>Shubham Mittal (RA1811027010018)</a:t>
            </a:r>
          </a:p>
          <a:p>
            <a:r>
              <a:rPr lang="en-US" dirty="0"/>
              <a:t>Narsimha Reddy (RA1811027010037)</a:t>
            </a:r>
          </a:p>
          <a:p>
            <a:r>
              <a:rPr lang="en-US" dirty="0"/>
              <a:t>Naman Vats (RA1811027010060)</a:t>
            </a:r>
          </a:p>
          <a:p>
            <a:endParaRPr lang="en-US" dirty="0"/>
          </a:p>
        </p:txBody>
      </p:sp>
    </p:spTree>
    <p:extLst>
      <p:ext uri="{BB962C8B-B14F-4D97-AF65-F5344CB8AC3E}">
        <p14:creationId xmlns:p14="http://schemas.microsoft.com/office/powerpoint/2010/main" xmlns="" val="316914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6AAB584-502A-4354-8F95-A02294F5507F}"/>
              </a:ext>
            </a:extLst>
          </p:cNvPr>
          <p:cNvSpPr>
            <a:spLocks noGrp="1"/>
          </p:cNvSpPr>
          <p:nvPr>
            <p:ph idx="1"/>
          </p:nvPr>
        </p:nvSpPr>
        <p:spPr>
          <a:xfrm>
            <a:off x="852257" y="734627"/>
            <a:ext cx="9809825" cy="5388746"/>
          </a:xfrm>
        </p:spPr>
        <p:txBody>
          <a:bodyPr>
            <a:noAutofit/>
          </a:bodyPr>
          <a:lstStyle/>
          <a:p>
            <a:pPr marL="286918" marR="33985" indent="-285750">
              <a:spcBef>
                <a:spcPts val="1073"/>
              </a:spcBef>
              <a:spcAft>
                <a:spcPts val="0"/>
              </a:spcAft>
            </a:pPr>
            <a:r>
              <a:rPr lang="en-US" sz="2400" b="0" i="0" u="none" strike="noStrike" dirty="0">
                <a:solidFill>
                  <a:srgbClr val="000000"/>
                </a:solidFill>
                <a:effectLst/>
              </a:rPr>
              <a:t>A member might end up seeing a page full of rows that generally matches his/her interest, but row-wise might be very similar.</a:t>
            </a:r>
            <a:endParaRPr lang="en-US" sz="2400" dirty="0">
              <a:solidFill>
                <a:srgbClr val="000000"/>
              </a:solidFill>
            </a:endParaRPr>
          </a:p>
          <a:p>
            <a:pPr marL="286918" marR="33985" indent="-285750">
              <a:spcBef>
                <a:spcPts val="1073"/>
              </a:spcBef>
              <a:spcAft>
                <a:spcPts val="0"/>
              </a:spcAft>
            </a:pPr>
            <a:r>
              <a:rPr lang="en-US" sz="2400" dirty="0">
                <a:solidFill>
                  <a:srgbClr val="000000"/>
                </a:solidFill>
              </a:rPr>
              <a:t>There are two approaches to integrate diversity, which are mentioned below-</a:t>
            </a:r>
          </a:p>
          <a:p>
            <a:pPr marL="286918" marR="33985" indent="-285750">
              <a:spcBef>
                <a:spcPts val="1073"/>
              </a:spcBef>
              <a:spcAft>
                <a:spcPts val="0"/>
              </a:spcAft>
            </a:pPr>
            <a:r>
              <a:rPr lang="en-US" sz="2400" b="1" i="0" u="none" strike="noStrike" dirty="0">
                <a:solidFill>
                  <a:srgbClr val="000000"/>
                </a:solidFill>
                <a:effectLst/>
                <a:latin typeface="Arial" panose="020B0604020202020204" pitchFamily="34" charset="0"/>
                <a:cs typeface="Arial" panose="020B0604020202020204" pitchFamily="34" charset="0"/>
              </a:rPr>
              <a:t>Stage-wise approach: </a:t>
            </a:r>
            <a:r>
              <a:rPr lang="en-US" sz="2400" b="0" i="0" u="none" strike="noStrike" dirty="0">
                <a:solidFill>
                  <a:srgbClr val="000000"/>
                </a:solidFill>
                <a:effectLst/>
              </a:rPr>
              <a:t>An improvement to the row-rise approach is to use a stage-wise approach, where  each row is scored like the above method. However, rows are selected sequentially from the first, and  whenever a row is selected, the next rows are recomputed to take into account its relationship to both  the previous rows as well as the previous items already chosen for the page. </a:t>
            </a:r>
            <a:endParaRPr lang="en-US" sz="2400" dirty="0"/>
          </a:p>
        </p:txBody>
      </p:sp>
    </p:spTree>
    <p:extLst>
      <p:ext uri="{BB962C8B-B14F-4D97-AF65-F5344CB8AC3E}">
        <p14:creationId xmlns:p14="http://schemas.microsoft.com/office/powerpoint/2010/main" xmlns="" val="4179187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904A2A3-B757-403D-ACCF-EC6318A95F52}"/>
              </a:ext>
            </a:extLst>
          </p:cNvPr>
          <p:cNvSpPr>
            <a:spLocks noGrp="1"/>
          </p:cNvSpPr>
          <p:nvPr>
            <p:ph idx="1"/>
          </p:nvPr>
        </p:nvSpPr>
        <p:spPr>
          <a:xfrm>
            <a:off x="924519" y="923278"/>
            <a:ext cx="9702052" cy="5228947"/>
          </a:xfrm>
        </p:spPr>
        <p:txBody>
          <a:bodyPr>
            <a:normAutofit/>
          </a:bodyPr>
          <a:lstStyle/>
          <a:p>
            <a:r>
              <a:rPr lang="en-US" sz="2400" b="0" i="0" u="none" strike="noStrike" dirty="0">
                <a:solidFill>
                  <a:srgbClr val="000000"/>
                </a:solidFill>
                <a:effectLst/>
              </a:rPr>
              <a:t>This is a simple greedy  stage-wise approach. We could improve this by using a k-row lookahead approach, where we consider  the next k rows when computing the scoring for each row. However, neither of these approaches would  obtain a global optimum. </a:t>
            </a:r>
            <a:r>
              <a:rPr lang="en-US" sz="2400" dirty="0"/>
              <a:t/>
            </a:r>
            <a:br>
              <a:rPr lang="en-US" sz="2400" dirty="0"/>
            </a:br>
            <a:endParaRPr lang="en-US" sz="2400" b="1" i="0" u="none" strike="noStrike" dirty="0">
              <a:solidFill>
                <a:srgbClr val="000000"/>
              </a:solidFill>
              <a:effectLst/>
              <a:latin typeface="Arial" panose="020B0604020202020204" pitchFamily="34" charset="0"/>
              <a:cs typeface="Arial" panose="020B0604020202020204" pitchFamily="34" charset="0"/>
            </a:endParaRPr>
          </a:p>
          <a:p>
            <a:r>
              <a:rPr lang="en-US" sz="2400" b="1" i="0" u="none" strike="noStrike" dirty="0">
                <a:solidFill>
                  <a:srgbClr val="000000"/>
                </a:solidFill>
                <a:effectLst/>
                <a:latin typeface="Arial" panose="020B0604020202020204" pitchFamily="34" charset="0"/>
                <a:cs typeface="Arial" panose="020B0604020202020204" pitchFamily="34" charset="0"/>
              </a:rPr>
              <a:t>Machine Learning Approach: </a:t>
            </a:r>
            <a:r>
              <a:rPr lang="en-US" sz="2400" b="0" i="0" u="none" strike="noStrike" dirty="0">
                <a:solidFill>
                  <a:srgbClr val="000000"/>
                </a:solidFill>
                <a:effectLst/>
              </a:rPr>
              <a:t>The solution and approach that Netflix uses is a Machine Learning one,  where they aim to create a scoring function by training a model using historical information of which  homepages they have created for their members including what they actually see, how they  interacted with and what they played.</a:t>
            </a:r>
          </a:p>
          <a:p>
            <a:endParaRPr lang="en-US" sz="2400" dirty="0"/>
          </a:p>
        </p:txBody>
      </p:sp>
    </p:spTree>
    <p:extLst>
      <p:ext uri="{BB962C8B-B14F-4D97-AF65-F5344CB8AC3E}">
        <p14:creationId xmlns:p14="http://schemas.microsoft.com/office/powerpoint/2010/main" xmlns="" val="317810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About the Dataset</a:t>
            </a:r>
            <a:endParaRPr lang="en-US" b="1" dirty="0"/>
          </a:p>
        </p:txBody>
      </p:sp>
      <p:sp>
        <p:nvSpPr>
          <p:cNvPr id="3" name="Content Placeholder 2"/>
          <p:cNvSpPr>
            <a:spLocks noGrp="1"/>
          </p:cNvSpPr>
          <p:nvPr>
            <p:ph idx="1"/>
          </p:nvPr>
        </p:nvSpPr>
        <p:spPr>
          <a:xfrm>
            <a:off x="1192600" y="2258291"/>
            <a:ext cx="8595360" cy="2923309"/>
          </a:xfrm>
        </p:spPr>
        <p:txBody>
          <a:bodyPr>
            <a:normAutofit fontScale="92500"/>
          </a:bodyPr>
          <a:lstStyle/>
          <a:p>
            <a:pPr>
              <a:buNone/>
            </a:pPr>
            <a:r>
              <a:rPr lang="en-US" sz="2800" dirty="0" smtClean="0"/>
              <a:t>  In </a:t>
            </a:r>
            <a:r>
              <a:rPr lang="en-US" sz="2800" dirty="0" smtClean="0"/>
              <a:t>order to build our recommendation system, we have used the </a:t>
            </a:r>
            <a:r>
              <a:rPr lang="en-US" sz="2800" dirty="0" err="1" smtClean="0"/>
              <a:t>MovieLens</a:t>
            </a:r>
            <a:r>
              <a:rPr lang="en-US" sz="2800" dirty="0" smtClean="0"/>
              <a:t> Dataset. You can find the movies.csv and ratings.csv file that we have used in our Recommendation System Project at </a:t>
            </a:r>
            <a:r>
              <a:rPr lang="en-US" sz="2800" dirty="0" smtClean="0"/>
              <a:t>the link </a:t>
            </a:r>
            <a:r>
              <a:rPr lang="en-US" sz="2800" dirty="0" err="1" smtClean="0"/>
              <a:t>link</a:t>
            </a:r>
            <a:r>
              <a:rPr lang="en-US" sz="2800" dirty="0" smtClean="0"/>
              <a:t> </a:t>
            </a:r>
            <a:r>
              <a:rPr lang="en-US" sz="2800" u="sng" dirty="0" smtClean="0">
                <a:solidFill>
                  <a:schemeClr val="accent2">
                    <a:lumMod val="75000"/>
                  </a:schemeClr>
                </a:solidFill>
              </a:rPr>
              <a:t>https</a:t>
            </a:r>
            <a:r>
              <a:rPr lang="en-US" sz="2800" u="sng" dirty="0" smtClean="0">
                <a:solidFill>
                  <a:schemeClr val="accent2">
                    <a:lumMod val="75000"/>
                  </a:schemeClr>
                </a:solidFill>
              </a:rPr>
              <a:t>://drive.google.com/file/d/1Dn1BZD3YxgBQJSIjbfNnmCFlDW2jdQGD/view</a:t>
            </a:r>
            <a:r>
              <a:rPr lang="en-US" sz="2800" dirty="0" smtClean="0"/>
              <a:t>. This data consists of 105339 ratings applied over 10329 movies.</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472" y="346363"/>
            <a:ext cx="9692640" cy="860049"/>
          </a:xfrm>
        </p:spPr>
        <p:txBody>
          <a:bodyPr>
            <a:normAutofit/>
          </a:bodyPr>
          <a:lstStyle/>
          <a:p>
            <a:r>
              <a:rPr lang="en-US" sz="3600" dirty="0" smtClean="0"/>
              <a:t>CODE</a:t>
            </a:r>
            <a:endParaRPr lang="en-US" sz="3600" dirty="0"/>
          </a:p>
        </p:txBody>
      </p:sp>
      <p:sp>
        <p:nvSpPr>
          <p:cNvPr id="3" name="Content Placeholder 2"/>
          <p:cNvSpPr>
            <a:spLocks noGrp="1"/>
          </p:cNvSpPr>
          <p:nvPr>
            <p:ph idx="1"/>
          </p:nvPr>
        </p:nvSpPr>
        <p:spPr>
          <a:xfrm>
            <a:off x="1261872" y="1357745"/>
            <a:ext cx="8595360" cy="5181599"/>
          </a:xfrm>
        </p:spPr>
        <p:txBody>
          <a:bodyPr>
            <a:normAutofit fontScale="70000" lnSpcReduction="20000"/>
          </a:bodyPr>
          <a:lstStyle/>
          <a:p>
            <a:pPr>
              <a:buNone/>
            </a:pPr>
            <a:r>
              <a:rPr lang="en-US" dirty="0" smtClean="0"/>
              <a:t>#</a:t>
            </a:r>
            <a:r>
              <a:rPr lang="en-US" dirty="0" err="1" smtClean="0"/>
              <a:t>MovieLens</a:t>
            </a:r>
            <a:r>
              <a:rPr lang="en-US" dirty="0" smtClean="0"/>
              <a:t> Recommendation</a:t>
            </a:r>
          </a:p>
          <a:p>
            <a:pPr>
              <a:buNone/>
            </a:pPr>
            <a:r>
              <a:rPr lang="en-US" dirty="0" smtClean="0"/>
              <a:t>#</a:t>
            </a:r>
            <a:r>
              <a:rPr lang="en-US" dirty="0" err="1" smtClean="0"/>
              <a:t>MovieLens</a:t>
            </a:r>
            <a:r>
              <a:rPr lang="en-US" dirty="0" smtClean="0"/>
              <a:t> </a:t>
            </a:r>
            <a:r>
              <a:rPr lang="en-US" dirty="0" smtClean="0"/>
              <a:t>Data</a:t>
            </a:r>
            <a:endParaRPr lang="en-US" dirty="0" smtClean="0"/>
          </a:p>
          <a:p>
            <a:pPr>
              <a:buNone/>
            </a:pPr>
            <a:r>
              <a:rPr lang="en-US" dirty="0" smtClean="0"/>
              <a:t>#library import</a:t>
            </a:r>
          </a:p>
          <a:p>
            <a:pPr>
              <a:buNone/>
            </a:pPr>
            <a:r>
              <a:rPr lang="en-US" dirty="0" smtClean="0"/>
              <a:t>library(</a:t>
            </a:r>
            <a:r>
              <a:rPr lang="en-US" dirty="0" err="1" smtClean="0"/>
              <a:t>recommenderlab</a:t>
            </a:r>
            <a:r>
              <a:rPr lang="en-US" dirty="0" smtClean="0"/>
              <a:t>) #for recommendation</a:t>
            </a:r>
          </a:p>
          <a:p>
            <a:pPr>
              <a:buNone/>
            </a:pPr>
            <a:r>
              <a:rPr lang="en-US" dirty="0" smtClean="0"/>
              <a:t>library(ggplot2</a:t>
            </a:r>
            <a:r>
              <a:rPr lang="en-US" dirty="0" smtClean="0"/>
              <a:t>)</a:t>
            </a:r>
            <a:endParaRPr lang="en-US" dirty="0" smtClean="0"/>
          </a:p>
          <a:p>
            <a:pPr>
              <a:buNone/>
            </a:pPr>
            <a:r>
              <a:rPr lang="en-US" dirty="0" smtClean="0"/>
              <a:t>library(</a:t>
            </a:r>
            <a:r>
              <a:rPr lang="en-US" dirty="0" err="1" smtClean="0"/>
              <a:t>data.table</a:t>
            </a:r>
            <a:r>
              <a:rPr lang="en-US" dirty="0" smtClean="0"/>
              <a:t>)</a:t>
            </a:r>
          </a:p>
          <a:p>
            <a:pPr>
              <a:buNone/>
            </a:pPr>
            <a:r>
              <a:rPr lang="en-US" dirty="0" smtClean="0"/>
              <a:t>library(reshape2)</a:t>
            </a:r>
          </a:p>
          <a:p>
            <a:pPr>
              <a:buNone/>
            </a:pPr>
            <a:r>
              <a:rPr lang="en-US" dirty="0" err="1" smtClean="0"/>
              <a:t>setwd</a:t>
            </a:r>
            <a:r>
              <a:rPr lang="en-US" dirty="0" smtClean="0"/>
              <a:t>("C:/Users/hp/Downloads/IMDB-Dataset (1</a:t>
            </a:r>
            <a:r>
              <a:rPr lang="en-US" dirty="0" smtClean="0"/>
              <a:t>)")</a:t>
            </a:r>
            <a:endParaRPr lang="en-US" dirty="0" smtClean="0"/>
          </a:p>
          <a:p>
            <a:pPr>
              <a:buNone/>
            </a:pPr>
            <a:r>
              <a:rPr lang="en-US" dirty="0" err="1" smtClean="0"/>
              <a:t>movie_data</a:t>
            </a:r>
            <a:r>
              <a:rPr lang="en-US" dirty="0" smtClean="0"/>
              <a:t> &lt;- read.csv("</a:t>
            </a:r>
            <a:r>
              <a:rPr lang="en-US" dirty="0" err="1" smtClean="0"/>
              <a:t>movies.csv",stringsAsFactors</a:t>
            </a:r>
            <a:r>
              <a:rPr lang="en-US" dirty="0" smtClean="0"/>
              <a:t>=FALSE)</a:t>
            </a:r>
          </a:p>
          <a:p>
            <a:pPr>
              <a:buNone/>
            </a:pPr>
            <a:r>
              <a:rPr lang="en-US" dirty="0" err="1" smtClean="0"/>
              <a:t>rating_data</a:t>
            </a:r>
            <a:r>
              <a:rPr lang="en-US" dirty="0" smtClean="0"/>
              <a:t> &lt;- read.csv("ratings.csv")</a:t>
            </a:r>
          </a:p>
          <a:p>
            <a:pPr>
              <a:buNone/>
            </a:pPr>
            <a:r>
              <a:rPr lang="en-US" dirty="0" err="1" smtClean="0"/>
              <a:t>str</a:t>
            </a:r>
            <a:r>
              <a:rPr lang="en-US" dirty="0" smtClean="0"/>
              <a:t>(</a:t>
            </a:r>
            <a:r>
              <a:rPr lang="en-US" dirty="0" err="1" smtClean="0"/>
              <a:t>movie_data</a:t>
            </a:r>
            <a:r>
              <a:rPr lang="en-US" dirty="0" smtClean="0"/>
              <a:t>)</a:t>
            </a:r>
          </a:p>
          <a:p>
            <a:pPr>
              <a:buNone/>
            </a:pPr>
            <a:r>
              <a:rPr lang="en-US" dirty="0" smtClean="0"/>
              <a:t>summary(</a:t>
            </a:r>
            <a:r>
              <a:rPr lang="en-US" dirty="0" err="1" smtClean="0"/>
              <a:t>movie_data</a:t>
            </a:r>
            <a:r>
              <a:rPr lang="en-US" dirty="0" smtClean="0"/>
              <a:t>)</a:t>
            </a:r>
          </a:p>
          <a:p>
            <a:pPr>
              <a:buNone/>
            </a:pPr>
            <a:r>
              <a:rPr lang="en-US" dirty="0" smtClean="0"/>
              <a:t>head(</a:t>
            </a:r>
            <a:r>
              <a:rPr lang="en-US" dirty="0" err="1" smtClean="0"/>
              <a:t>movie_data</a:t>
            </a:r>
            <a:r>
              <a:rPr lang="en-US" dirty="0" smtClean="0"/>
              <a:t>)</a:t>
            </a:r>
          </a:p>
          <a:p>
            <a:pPr>
              <a:buNone/>
            </a:pPr>
            <a:r>
              <a:rPr lang="en-US" dirty="0" smtClean="0"/>
              <a:t>summary(</a:t>
            </a:r>
            <a:r>
              <a:rPr lang="en-US" dirty="0" err="1" smtClean="0"/>
              <a:t>rating_data</a:t>
            </a:r>
            <a:r>
              <a:rPr lang="en-US" dirty="0" smtClean="0"/>
              <a:t>)</a:t>
            </a:r>
          </a:p>
          <a:p>
            <a:pPr>
              <a:buNone/>
            </a:pPr>
            <a:r>
              <a:rPr lang="en-US" dirty="0" smtClean="0"/>
              <a:t>head(</a:t>
            </a:r>
            <a:r>
              <a:rPr lang="en-US" dirty="0" err="1" smtClean="0"/>
              <a:t>rating_data</a:t>
            </a:r>
            <a:r>
              <a:rPr lang="en-US" dirty="0" smtClean="0"/>
              <a: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8037" y="249381"/>
            <a:ext cx="10099962" cy="6317673"/>
          </a:xfrm>
        </p:spPr>
        <p:txBody>
          <a:bodyPr>
            <a:noAutofit/>
          </a:bodyPr>
          <a:lstStyle/>
          <a:p>
            <a:pPr>
              <a:buNone/>
            </a:pPr>
            <a:r>
              <a:rPr lang="en-US" sz="1400" dirty="0" err="1" smtClean="0"/>
              <a:t>movie_genre</a:t>
            </a:r>
            <a:r>
              <a:rPr lang="en-US" sz="1400" dirty="0" smtClean="0"/>
              <a:t> &lt;- </a:t>
            </a:r>
            <a:r>
              <a:rPr lang="en-US" sz="1400" dirty="0" err="1" smtClean="0"/>
              <a:t>as.data.frame</a:t>
            </a:r>
            <a:r>
              <a:rPr lang="en-US" sz="1400" dirty="0" smtClean="0"/>
              <a:t>(</a:t>
            </a:r>
            <a:r>
              <a:rPr lang="en-US" sz="1400" dirty="0" err="1" smtClean="0"/>
              <a:t>movie_data$genres</a:t>
            </a:r>
            <a:r>
              <a:rPr lang="en-US" sz="1400" dirty="0" smtClean="0"/>
              <a:t>, </a:t>
            </a:r>
            <a:r>
              <a:rPr lang="en-US" sz="1400" dirty="0" err="1" smtClean="0"/>
              <a:t>stringsAsFactors</a:t>
            </a:r>
            <a:r>
              <a:rPr lang="en-US" sz="1400" dirty="0" smtClean="0"/>
              <a:t>=FALSE)</a:t>
            </a:r>
          </a:p>
          <a:p>
            <a:pPr>
              <a:buNone/>
            </a:pPr>
            <a:r>
              <a:rPr lang="en-US" sz="1400" dirty="0" smtClean="0"/>
              <a:t>library(</a:t>
            </a:r>
            <a:r>
              <a:rPr lang="en-US" sz="1400" dirty="0" err="1" smtClean="0"/>
              <a:t>data.table</a:t>
            </a:r>
            <a:r>
              <a:rPr lang="en-US" sz="1400" dirty="0" smtClean="0"/>
              <a:t>)</a:t>
            </a:r>
          </a:p>
          <a:p>
            <a:pPr>
              <a:buNone/>
            </a:pPr>
            <a:r>
              <a:rPr lang="en-US" sz="1400" dirty="0" smtClean="0"/>
              <a:t>movie_genre2 &lt;- </a:t>
            </a:r>
            <a:r>
              <a:rPr lang="en-US" sz="1400" dirty="0" err="1" smtClean="0"/>
              <a:t>as.data.frame</a:t>
            </a:r>
            <a:r>
              <a:rPr lang="en-US" sz="1400" dirty="0" smtClean="0"/>
              <a:t>(</a:t>
            </a:r>
            <a:r>
              <a:rPr lang="en-US" sz="1400" dirty="0" err="1" smtClean="0"/>
              <a:t>tstrsplit</a:t>
            </a:r>
            <a:r>
              <a:rPr lang="en-US" sz="1400" dirty="0" smtClean="0"/>
              <a:t>(</a:t>
            </a:r>
            <a:r>
              <a:rPr lang="en-US" sz="1400" dirty="0" err="1" smtClean="0"/>
              <a:t>movie_genre</a:t>
            </a:r>
            <a:r>
              <a:rPr lang="en-US" sz="1400" dirty="0" smtClean="0"/>
              <a:t>[,1], '[|]', </a:t>
            </a:r>
            <a:r>
              <a:rPr lang="en-US" sz="1400" dirty="0" err="1" smtClean="0"/>
              <a:t>type.convert</a:t>
            </a:r>
            <a:r>
              <a:rPr lang="en-US" sz="1400" dirty="0" smtClean="0"/>
              <a:t>=TRUE</a:t>
            </a:r>
            <a:r>
              <a:rPr lang="en-US" sz="1400" dirty="0" smtClean="0"/>
              <a:t>), </a:t>
            </a:r>
          </a:p>
          <a:p>
            <a:pPr>
              <a:buNone/>
            </a:pPr>
            <a:r>
              <a:rPr lang="en-US" sz="1400" dirty="0" smtClean="0"/>
              <a:t>                              </a:t>
            </a:r>
            <a:r>
              <a:rPr lang="en-US" sz="1400" dirty="0" err="1" smtClean="0"/>
              <a:t>stringsAsFactors</a:t>
            </a:r>
            <a:r>
              <a:rPr lang="en-US" sz="1400" dirty="0" smtClean="0"/>
              <a:t>=FALSE) #</a:t>
            </a:r>
            <a:r>
              <a:rPr lang="en-US" sz="1400" dirty="0" err="1" smtClean="0"/>
              <a:t>DataFlair</a:t>
            </a:r>
            <a:endParaRPr lang="en-US" sz="1400" dirty="0" smtClean="0"/>
          </a:p>
          <a:p>
            <a:pPr>
              <a:buNone/>
            </a:pPr>
            <a:r>
              <a:rPr lang="en-US" sz="1400" dirty="0" err="1" smtClean="0"/>
              <a:t>colnames</a:t>
            </a:r>
            <a:r>
              <a:rPr lang="en-US" sz="1400" dirty="0" smtClean="0"/>
              <a:t>(movie_genre2) &lt;- c(1:10)</a:t>
            </a:r>
          </a:p>
          <a:p>
            <a:pPr>
              <a:buNone/>
            </a:pPr>
            <a:r>
              <a:rPr lang="en-US" sz="1400" dirty="0" err="1" smtClean="0"/>
              <a:t>list_genre</a:t>
            </a:r>
            <a:r>
              <a:rPr lang="en-US" sz="1400" dirty="0" smtClean="0"/>
              <a:t> </a:t>
            </a:r>
            <a:r>
              <a:rPr lang="en-US" sz="1400" dirty="0" smtClean="0"/>
              <a:t>&lt;- c("Action", "Adventure", "Animation", "Children", </a:t>
            </a:r>
          </a:p>
          <a:p>
            <a:pPr>
              <a:buNone/>
            </a:pPr>
            <a:r>
              <a:rPr lang="en-US" sz="1400" dirty="0" smtClean="0"/>
              <a:t>                "Comedy", "</a:t>
            </a:r>
            <a:r>
              <a:rPr lang="en-US" sz="1400" dirty="0" err="1" smtClean="0"/>
              <a:t>Crime","Documentary</a:t>
            </a:r>
            <a:r>
              <a:rPr lang="en-US" sz="1400" dirty="0" smtClean="0"/>
              <a:t>", "Drama", "Fantasy",</a:t>
            </a:r>
          </a:p>
          <a:p>
            <a:pPr>
              <a:buNone/>
            </a:pPr>
            <a:r>
              <a:rPr lang="en-US" sz="1400" dirty="0" smtClean="0"/>
              <a:t>                "Film-Noir", "Horror", "Musical", "</a:t>
            </a:r>
            <a:r>
              <a:rPr lang="en-US" sz="1400" dirty="0" err="1" smtClean="0"/>
              <a:t>Mystery","Romance</a:t>
            </a:r>
            <a:r>
              <a:rPr lang="en-US" sz="1400" dirty="0" smtClean="0"/>
              <a:t>",</a:t>
            </a:r>
          </a:p>
          <a:p>
            <a:pPr>
              <a:buNone/>
            </a:pPr>
            <a:r>
              <a:rPr lang="en-US" sz="1400" dirty="0" smtClean="0"/>
              <a:t>                "Sci-Fi", "Thriller", "War", "Western")</a:t>
            </a:r>
          </a:p>
          <a:p>
            <a:pPr>
              <a:buNone/>
            </a:pPr>
            <a:r>
              <a:rPr lang="en-US" sz="1400" dirty="0" smtClean="0"/>
              <a:t>genre_mat1 &lt;- matrix(0,10330,18)</a:t>
            </a:r>
          </a:p>
          <a:p>
            <a:pPr>
              <a:buNone/>
            </a:pPr>
            <a:r>
              <a:rPr lang="en-US" sz="1400" dirty="0" smtClean="0"/>
              <a:t>genre_mat1[1,] &lt;- </a:t>
            </a:r>
            <a:r>
              <a:rPr lang="en-US" sz="1400" dirty="0" err="1" smtClean="0"/>
              <a:t>list_genre</a:t>
            </a:r>
            <a:endParaRPr lang="en-US" sz="1400" dirty="0" smtClean="0"/>
          </a:p>
          <a:p>
            <a:pPr>
              <a:buNone/>
            </a:pPr>
            <a:r>
              <a:rPr lang="en-US" sz="1400" dirty="0" err="1" smtClean="0"/>
              <a:t>colnames</a:t>
            </a:r>
            <a:r>
              <a:rPr lang="en-US" sz="1400" dirty="0" smtClean="0"/>
              <a:t>(genre_mat1) &lt;- </a:t>
            </a:r>
            <a:r>
              <a:rPr lang="en-US" sz="1400" dirty="0" err="1" smtClean="0"/>
              <a:t>list_genre</a:t>
            </a:r>
            <a:endParaRPr lang="en-US" sz="1400" dirty="0" smtClean="0"/>
          </a:p>
          <a:p>
            <a:pPr>
              <a:buNone/>
            </a:pPr>
            <a:r>
              <a:rPr lang="en-US" sz="1400" dirty="0" smtClean="0"/>
              <a:t>for </a:t>
            </a:r>
            <a:r>
              <a:rPr lang="en-US" sz="1400" dirty="0" smtClean="0"/>
              <a:t>(index in 1:nrow(movie_genre2)) {</a:t>
            </a:r>
          </a:p>
          <a:p>
            <a:pPr>
              <a:buNone/>
            </a:pPr>
            <a:r>
              <a:rPr lang="en-US" sz="1400" dirty="0" smtClean="0"/>
              <a:t>  for (</a:t>
            </a:r>
            <a:r>
              <a:rPr lang="en-US" sz="1400" dirty="0" err="1" smtClean="0"/>
              <a:t>col</a:t>
            </a:r>
            <a:r>
              <a:rPr lang="en-US" sz="1400" dirty="0" smtClean="0"/>
              <a:t> in 1:ncol(movie_genre2)) {</a:t>
            </a:r>
          </a:p>
          <a:p>
            <a:pPr>
              <a:buNone/>
            </a:pPr>
            <a:r>
              <a:rPr lang="en-US" sz="1400" dirty="0" smtClean="0"/>
              <a:t>    </a:t>
            </a:r>
            <a:r>
              <a:rPr lang="en-US" sz="1400" dirty="0" err="1" smtClean="0"/>
              <a:t>gen_col</a:t>
            </a:r>
            <a:r>
              <a:rPr lang="en-US" sz="1400" dirty="0" smtClean="0"/>
              <a:t> = which(genre_mat1[1,] == movie_genre2[</a:t>
            </a:r>
            <a:r>
              <a:rPr lang="en-US" sz="1400" dirty="0" err="1" smtClean="0"/>
              <a:t>index,col</a:t>
            </a:r>
            <a:r>
              <a:rPr lang="en-US" sz="1400" dirty="0" smtClean="0"/>
              <a:t>]) #Author </a:t>
            </a:r>
            <a:r>
              <a:rPr lang="en-US" sz="1400" dirty="0" err="1" smtClean="0"/>
              <a:t>DataFlair</a:t>
            </a:r>
            <a:endParaRPr lang="en-US" sz="1400" dirty="0" smtClean="0"/>
          </a:p>
          <a:p>
            <a:pPr>
              <a:buNone/>
            </a:pPr>
            <a:r>
              <a:rPr lang="en-US" sz="1400" dirty="0" smtClean="0"/>
              <a:t>    genre_mat1[index+1,gen_col] &lt;- </a:t>
            </a:r>
            <a:r>
              <a:rPr lang="en-US" sz="1400" dirty="0" smtClean="0"/>
              <a:t>1 }}</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619" y="207818"/>
            <a:ext cx="9767454" cy="6289964"/>
          </a:xfrm>
        </p:spPr>
        <p:txBody>
          <a:bodyPr>
            <a:normAutofit fontScale="77500" lnSpcReduction="20000"/>
          </a:bodyPr>
          <a:lstStyle/>
          <a:p>
            <a:pPr>
              <a:buNone/>
            </a:pPr>
            <a:r>
              <a:rPr lang="en-US" dirty="0" smtClean="0"/>
              <a:t>genre_mat2 &lt;- </a:t>
            </a:r>
            <a:r>
              <a:rPr lang="en-US" dirty="0" err="1" smtClean="0"/>
              <a:t>as.data.frame</a:t>
            </a:r>
            <a:r>
              <a:rPr lang="en-US" dirty="0" smtClean="0"/>
              <a:t>(genre_mat1[-1,], </a:t>
            </a:r>
            <a:r>
              <a:rPr lang="en-US" dirty="0" err="1" smtClean="0"/>
              <a:t>stringsAsFactors</a:t>
            </a:r>
            <a:r>
              <a:rPr lang="en-US" dirty="0" smtClean="0"/>
              <a:t>=FALSE) #remove first row, which was the genre list</a:t>
            </a:r>
          </a:p>
          <a:p>
            <a:pPr>
              <a:buNone/>
            </a:pPr>
            <a:r>
              <a:rPr lang="en-US" dirty="0" smtClean="0"/>
              <a:t>for (</a:t>
            </a:r>
            <a:r>
              <a:rPr lang="en-US" dirty="0" err="1" smtClean="0"/>
              <a:t>col</a:t>
            </a:r>
            <a:r>
              <a:rPr lang="en-US" dirty="0" smtClean="0"/>
              <a:t> in 1:ncol(genre_mat2)) {</a:t>
            </a:r>
          </a:p>
          <a:p>
            <a:pPr>
              <a:buNone/>
            </a:pPr>
            <a:r>
              <a:rPr lang="en-US" dirty="0" smtClean="0"/>
              <a:t>  genre_mat2[,</a:t>
            </a:r>
            <a:r>
              <a:rPr lang="en-US" dirty="0" err="1" smtClean="0"/>
              <a:t>col</a:t>
            </a:r>
            <a:r>
              <a:rPr lang="en-US" dirty="0" smtClean="0"/>
              <a:t>] &lt;- </a:t>
            </a:r>
            <a:r>
              <a:rPr lang="en-US" dirty="0" err="1" smtClean="0"/>
              <a:t>as.integer</a:t>
            </a:r>
            <a:r>
              <a:rPr lang="en-US" dirty="0" smtClean="0"/>
              <a:t>(genre_mat2[,</a:t>
            </a:r>
            <a:r>
              <a:rPr lang="en-US" dirty="0" err="1" smtClean="0"/>
              <a:t>col</a:t>
            </a:r>
            <a:r>
              <a:rPr lang="en-US" dirty="0" smtClean="0"/>
              <a:t>]) #convert from characters to </a:t>
            </a:r>
            <a:r>
              <a:rPr lang="en-US" dirty="0" smtClean="0"/>
              <a:t>integers} </a:t>
            </a:r>
            <a:endParaRPr lang="en-US" dirty="0" smtClean="0"/>
          </a:p>
          <a:p>
            <a:pPr>
              <a:buNone/>
            </a:pPr>
            <a:r>
              <a:rPr lang="en-US" dirty="0" err="1" smtClean="0"/>
              <a:t>str</a:t>
            </a:r>
            <a:r>
              <a:rPr lang="en-US" dirty="0" smtClean="0"/>
              <a:t>(genre_mat2)</a:t>
            </a:r>
          </a:p>
          <a:p>
            <a:pPr>
              <a:buNone/>
            </a:pPr>
            <a:r>
              <a:rPr lang="en-US" dirty="0" err="1" smtClean="0"/>
              <a:t>SearchMatrix</a:t>
            </a:r>
            <a:r>
              <a:rPr lang="en-US" dirty="0" smtClean="0"/>
              <a:t> </a:t>
            </a:r>
            <a:r>
              <a:rPr lang="en-US" dirty="0" smtClean="0"/>
              <a:t>&lt;- </a:t>
            </a:r>
            <a:r>
              <a:rPr lang="en-US" dirty="0" err="1" smtClean="0"/>
              <a:t>cbind</a:t>
            </a:r>
            <a:r>
              <a:rPr lang="en-US" dirty="0" smtClean="0"/>
              <a:t>(</a:t>
            </a:r>
            <a:r>
              <a:rPr lang="en-US" dirty="0" err="1" smtClean="0"/>
              <a:t>movie_data</a:t>
            </a:r>
            <a:r>
              <a:rPr lang="en-US" dirty="0" smtClean="0"/>
              <a:t>[,1:2], genre_mat2[])</a:t>
            </a:r>
          </a:p>
          <a:p>
            <a:pPr>
              <a:buNone/>
            </a:pPr>
            <a:r>
              <a:rPr lang="en-US" dirty="0" smtClean="0"/>
              <a:t>head(</a:t>
            </a:r>
            <a:r>
              <a:rPr lang="en-US" dirty="0" err="1" smtClean="0"/>
              <a:t>SearchMatrix</a:t>
            </a:r>
            <a:r>
              <a:rPr lang="en-US" dirty="0" smtClean="0"/>
              <a:t>) </a:t>
            </a:r>
          </a:p>
          <a:p>
            <a:pPr>
              <a:buNone/>
            </a:pPr>
            <a:r>
              <a:rPr lang="en-US" dirty="0" err="1" smtClean="0"/>
              <a:t>ratingMatrix</a:t>
            </a:r>
            <a:r>
              <a:rPr lang="en-US" dirty="0" smtClean="0"/>
              <a:t> </a:t>
            </a:r>
            <a:r>
              <a:rPr lang="en-US" dirty="0" smtClean="0"/>
              <a:t>&lt;- </a:t>
            </a:r>
            <a:r>
              <a:rPr lang="en-US" dirty="0" err="1" smtClean="0"/>
              <a:t>dcast</a:t>
            </a:r>
            <a:r>
              <a:rPr lang="en-US" dirty="0" smtClean="0"/>
              <a:t>(</a:t>
            </a:r>
            <a:r>
              <a:rPr lang="en-US" dirty="0" err="1" smtClean="0"/>
              <a:t>rating_data</a:t>
            </a:r>
            <a:r>
              <a:rPr lang="en-US" dirty="0" smtClean="0"/>
              <a:t>, </a:t>
            </a:r>
            <a:r>
              <a:rPr lang="en-US" dirty="0" err="1" smtClean="0"/>
              <a:t>userId~movieId</a:t>
            </a:r>
            <a:r>
              <a:rPr lang="en-US" dirty="0" smtClean="0"/>
              <a:t>, value.var = "rating", na.rm=FALSE)</a:t>
            </a:r>
          </a:p>
          <a:p>
            <a:pPr>
              <a:buNone/>
            </a:pPr>
            <a:r>
              <a:rPr lang="en-US" dirty="0" err="1" smtClean="0"/>
              <a:t>ratingMatrix</a:t>
            </a:r>
            <a:r>
              <a:rPr lang="en-US" dirty="0" smtClean="0"/>
              <a:t> &lt;- </a:t>
            </a:r>
            <a:r>
              <a:rPr lang="en-US" dirty="0" err="1" smtClean="0"/>
              <a:t>as.matrix</a:t>
            </a:r>
            <a:r>
              <a:rPr lang="en-US" dirty="0" smtClean="0"/>
              <a:t>(</a:t>
            </a:r>
            <a:r>
              <a:rPr lang="en-US" dirty="0" err="1" smtClean="0"/>
              <a:t>ratingMatrix</a:t>
            </a:r>
            <a:r>
              <a:rPr lang="en-US" dirty="0" smtClean="0"/>
              <a:t>[,-1]) #remove </a:t>
            </a:r>
            <a:r>
              <a:rPr lang="en-US" dirty="0" err="1" smtClean="0"/>
              <a:t>userIds</a:t>
            </a:r>
            <a:endParaRPr lang="en-US" dirty="0" smtClean="0"/>
          </a:p>
          <a:p>
            <a:pPr>
              <a:buNone/>
            </a:pPr>
            <a:r>
              <a:rPr lang="en-US" dirty="0" smtClean="0"/>
              <a:t>#Convert rating matrix into a </a:t>
            </a:r>
            <a:r>
              <a:rPr lang="en-US" dirty="0" err="1" smtClean="0"/>
              <a:t>recommenderlab</a:t>
            </a:r>
            <a:r>
              <a:rPr lang="en-US" dirty="0" smtClean="0"/>
              <a:t> sparse matrix</a:t>
            </a:r>
          </a:p>
          <a:p>
            <a:pPr>
              <a:buNone/>
            </a:pPr>
            <a:r>
              <a:rPr lang="en-US" dirty="0" err="1" smtClean="0"/>
              <a:t>ratingMatrix</a:t>
            </a:r>
            <a:r>
              <a:rPr lang="en-US" dirty="0" smtClean="0"/>
              <a:t> &lt;- as(</a:t>
            </a:r>
            <a:r>
              <a:rPr lang="en-US" dirty="0" err="1" smtClean="0"/>
              <a:t>ratingMatrix</a:t>
            </a:r>
            <a:r>
              <a:rPr lang="en-US" dirty="0" smtClean="0"/>
              <a:t>, "</a:t>
            </a:r>
            <a:r>
              <a:rPr lang="en-US" dirty="0" err="1" smtClean="0"/>
              <a:t>realRatingMatrix</a:t>
            </a:r>
            <a:r>
              <a:rPr lang="en-US" dirty="0" smtClean="0"/>
              <a:t>")</a:t>
            </a:r>
          </a:p>
          <a:p>
            <a:pPr>
              <a:buNone/>
            </a:pPr>
            <a:r>
              <a:rPr lang="en-US" dirty="0" err="1" smtClean="0"/>
              <a:t>ratingMatrix</a:t>
            </a:r>
            <a:endParaRPr lang="en-US" dirty="0" smtClean="0"/>
          </a:p>
          <a:p>
            <a:pPr>
              <a:buNone/>
            </a:pPr>
            <a:r>
              <a:rPr lang="en-US" dirty="0" err="1" smtClean="0"/>
              <a:t>recommendation_model</a:t>
            </a:r>
            <a:r>
              <a:rPr lang="en-US" dirty="0" smtClean="0"/>
              <a:t> </a:t>
            </a:r>
            <a:r>
              <a:rPr lang="en-US" dirty="0" smtClean="0"/>
              <a:t>&lt;- </a:t>
            </a:r>
            <a:r>
              <a:rPr lang="en-US" dirty="0" err="1" smtClean="0"/>
              <a:t>recommenderRegistry$get_entries</a:t>
            </a:r>
            <a:r>
              <a:rPr lang="en-US" dirty="0" smtClean="0"/>
              <a:t>(</a:t>
            </a:r>
            <a:r>
              <a:rPr lang="en-US" dirty="0" err="1" smtClean="0"/>
              <a:t>dataType</a:t>
            </a:r>
            <a:r>
              <a:rPr lang="en-US" dirty="0" smtClean="0"/>
              <a:t> = "</a:t>
            </a:r>
            <a:r>
              <a:rPr lang="en-US" dirty="0" err="1" smtClean="0"/>
              <a:t>realRatingMatrix</a:t>
            </a:r>
            <a:r>
              <a:rPr lang="en-US" dirty="0" smtClean="0"/>
              <a:t>")</a:t>
            </a:r>
          </a:p>
          <a:p>
            <a:pPr>
              <a:buNone/>
            </a:pPr>
            <a:r>
              <a:rPr lang="en-US" dirty="0" smtClean="0"/>
              <a:t>names(</a:t>
            </a:r>
            <a:r>
              <a:rPr lang="en-US" dirty="0" err="1" smtClean="0"/>
              <a:t>recommendation_model</a:t>
            </a:r>
            <a:r>
              <a:rPr lang="en-US" dirty="0" smtClean="0"/>
              <a:t>)</a:t>
            </a:r>
          </a:p>
          <a:p>
            <a:pPr>
              <a:buNone/>
            </a:pPr>
            <a:r>
              <a:rPr lang="en-US" dirty="0" err="1" smtClean="0"/>
              <a:t>lapply</a:t>
            </a:r>
            <a:r>
              <a:rPr lang="en-US" dirty="0" smtClean="0"/>
              <a:t>(</a:t>
            </a:r>
            <a:r>
              <a:rPr lang="en-US" dirty="0" err="1" smtClean="0"/>
              <a:t>recommendation_model</a:t>
            </a:r>
            <a:r>
              <a:rPr lang="en-US" dirty="0" smtClean="0"/>
              <a:t>, "[[", "description")</a:t>
            </a:r>
          </a:p>
          <a:p>
            <a:pPr>
              <a:buNone/>
            </a:pPr>
            <a:r>
              <a:rPr lang="en-US" dirty="0" err="1" smtClean="0"/>
              <a:t>recommendation_model$IBCF_realRatingMatrix$parameters</a:t>
            </a:r>
            <a:endParaRPr lang="en-US" dirty="0" smtClean="0"/>
          </a:p>
          <a:p>
            <a:pPr>
              <a:buNone/>
            </a:pPr>
            <a:r>
              <a:rPr lang="en-US" dirty="0" err="1" smtClean="0"/>
              <a:t>similarity_mat</a:t>
            </a:r>
            <a:r>
              <a:rPr lang="en-US" dirty="0" smtClean="0"/>
              <a:t>= similarity(</a:t>
            </a:r>
            <a:r>
              <a:rPr lang="en-US" dirty="0" err="1" smtClean="0"/>
              <a:t>ratingMatrix</a:t>
            </a:r>
            <a:r>
              <a:rPr lang="en-US" dirty="0" smtClean="0"/>
              <a:t>[1:4, ],method = "</a:t>
            </a:r>
            <a:r>
              <a:rPr lang="en-US" dirty="0" err="1" smtClean="0"/>
              <a:t>cosine",which</a:t>
            </a:r>
            <a:r>
              <a:rPr lang="en-US" dirty="0" smtClean="0"/>
              <a:t>="users")</a:t>
            </a:r>
          </a:p>
          <a:p>
            <a:pPr>
              <a:buNone/>
            </a:pPr>
            <a:r>
              <a:rPr lang="en-US" dirty="0" err="1" smtClean="0"/>
              <a:t>as.matrix</a:t>
            </a:r>
            <a:r>
              <a:rPr lang="en-US" dirty="0" smtClean="0"/>
              <a:t>(</a:t>
            </a:r>
            <a:r>
              <a:rPr lang="en-US" dirty="0" err="1" smtClean="0"/>
              <a:t>similarity_mat</a:t>
            </a:r>
            <a:r>
              <a:rPr lang="en-US" dirty="0" smtClean="0"/>
              <a: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249382"/>
            <a:ext cx="10390908" cy="6386945"/>
          </a:xfrm>
        </p:spPr>
        <p:txBody>
          <a:bodyPr>
            <a:noAutofit/>
          </a:bodyPr>
          <a:lstStyle/>
          <a:p>
            <a:pPr>
              <a:buNone/>
            </a:pPr>
            <a:r>
              <a:rPr lang="en-US" sz="1600" dirty="0" smtClean="0"/>
              <a:t>image(</a:t>
            </a:r>
            <a:r>
              <a:rPr lang="en-US" sz="1600" dirty="0" err="1" smtClean="0"/>
              <a:t>as.matrix</a:t>
            </a:r>
            <a:r>
              <a:rPr lang="en-US" sz="1600" dirty="0" smtClean="0"/>
              <a:t>(</a:t>
            </a:r>
            <a:r>
              <a:rPr lang="en-US" sz="1600" dirty="0" err="1" smtClean="0"/>
              <a:t>similarity_mat</a:t>
            </a:r>
            <a:r>
              <a:rPr lang="en-US" sz="1600" dirty="0" smtClean="0"/>
              <a:t>), main = "User's Similarity</a:t>
            </a:r>
            <a:r>
              <a:rPr lang="en-US" sz="1600" dirty="0" smtClean="0"/>
              <a:t>")</a:t>
            </a:r>
          </a:p>
          <a:p>
            <a:pPr>
              <a:buNone/>
            </a:pPr>
            <a:r>
              <a:rPr lang="en-US" sz="1600" dirty="0" err="1" smtClean="0"/>
              <a:t>movie_similarity</a:t>
            </a:r>
            <a:r>
              <a:rPr lang="en-US" sz="1600" dirty="0" smtClean="0"/>
              <a:t> </a:t>
            </a:r>
            <a:r>
              <a:rPr lang="en-US" sz="1600" dirty="0" smtClean="0"/>
              <a:t>&lt;- similarity(</a:t>
            </a:r>
            <a:r>
              <a:rPr lang="en-US" sz="1600" dirty="0" err="1" smtClean="0"/>
              <a:t>ratingMatrix</a:t>
            </a:r>
            <a:r>
              <a:rPr lang="en-US" sz="1600" dirty="0" smtClean="0"/>
              <a:t>[, 1:4], method </a:t>
            </a:r>
            <a:r>
              <a:rPr lang="en-US" sz="1600" dirty="0" smtClean="0"/>
              <a:t>="</a:t>
            </a:r>
            <a:r>
              <a:rPr lang="en-US" sz="1600" dirty="0" smtClean="0"/>
              <a:t>cosine", which = "items</a:t>
            </a:r>
            <a:r>
              <a:rPr lang="en-US" sz="1600" dirty="0" smtClean="0"/>
              <a:t>")</a:t>
            </a:r>
          </a:p>
          <a:p>
            <a:pPr>
              <a:buNone/>
            </a:pPr>
            <a:r>
              <a:rPr lang="en-US" sz="1600" dirty="0" err="1" smtClean="0"/>
              <a:t>as.matrix</a:t>
            </a:r>
            <a:r>
              <a:rPr lang="en-US" sz="1600" dirty="0" smtClean="0"/>
              <a:t>(</a:t>
            </a:r>
            <a:r>
              <a:rPr lang="en-US" sz="1600" dirty="0" err="1" smtClean="0"/>
              <a:t>movie_similarity</a:t>
            </a:r>
            <a:r>
              <a:rPr lang="en-US" sz="1600" dirty="0" smtClean="0"/>
              <a:t>)</a:t>
            </a:r>
          </a:p>
          <a:p>
            <a:pPr>
              <a:buNone/>
            </a:pPr>
            <a:r>
              <a:rPr lang="en-US" sz="1600" dirty="0" smtClean="0"/>
              <a:t>image(</a:t>
            </a:r>
            <a:r>
              <a:rPr lang="en-US" sz="1600" dirty="0" err="1" smtClean="0"/>
              <a:t>as.matrix</a:t>
            </a:r>
            <a:r>
              <a:rPr lang="en-US" sz="1600" dirty="0" smtClean="0"/>
              <a:t>(</a:t>
            </a:r>
            <a:r>
              <a:rPr lang="en-US" sz="1600" dirty="0" err="1" smtClean="0"/>
              <a:t>movie_similarity</a:t>
            </a:r>
            <a:r>
              <a:rPr lang="en-US" sz="1600" dirty="0" smtClean="0"/>
              <a:t>), main = "Movies similarity")</a:t>
            </a:r>
          </a:p>
          <a:p>
            <a:pPr>
              <a:buNone/>
            </a:pPr>
            <a:r>
              <a:rPr lang="en-US" sz="1600" dirty="0" err="1" smtClean="0"/>
              <a:t>rating_values</a:t>
            </a:r>
            <a:r>
              <a:rPr lang="en-US" sz="1600" dirty="0" smtClean="0"/>
              <a:t> </a:t>
            </a:r>
            <a:r>
              <a:rPr lang="en-US" sz="1600" dirty="0" smtClean="0"/>
              <a:t>&lt;- </a:t>
            </a:r>
            <a:r>
              <a:rPr lang="en-US" sz="1600" dirty="0" err="1" smtClean="0"/>
              <a:t>as.vector</a:t>
            </a:r>
            <a:r>
              <a:rPr lang="en-US" sz="1600" dirty="0" smtClean="0"/>
              <a:t>(</a:t>
            </a:r>
            <a:r>
              <a:rPr lang="en-US" sz="1600" dirty="0" err="1" smtClean="0"/>
              <a:t>ratingMatrix@data</a:t>
            </a:r>
            <a:r>
              <a:rPr lang="en-US" sz="1600" dirty="0" smtClean="0"/>
              <a:t>)</a:t>
            </a:r>
          </a:p>
          <a:p>
            <a:pPr>
              <a:buNone/>
            </a:pPr>
            <a:r>
              <a:rPr lang="en-US" sz="1600" dirty="0" smtClean="0"/>
              <a:t>unique(</a:t>
            </a:r>
            <a:r>
              <a:rPr lang="en-US" sz="1600" dirty="0" err="1" smtClean="0"/>
              <a:t>rating_values</a:t>
            </a:r>
            <a:r>
              <a:rPr lang="en-US" sz="1600" dirty="0" smtClean="0"/>
              <a:t>) # extracting unique </a:t>
            </a:r>
            <a:r>
              <a:rPr lang="en-US" sz="1600" dirty="0" smtClean="0"/>
              <a:t>ratings</a:t>
            </a:r>
          </a:p>
          <a:p>
            <a:pPr>
              <a:buNone/>
            </a:pPr>
            <a:r>
              <a:rPr lang="en-US" sz="1600" dirty="0" err="1" smtClean="0"/>
              <a:t>Table_of_Ratings</a:t>
            </a:r>
            <a:r>
              <a:rPr lang="en-US" sz="1600" dirty="0" smtClean="0"/>
              <a:t> </a:t>
            </a:r>
            <a:r>
              <a:rPr lang="en-US" sz="1600" dirty="0" smtClean="0"/>
              <a:t>&lt;- table(</a:t>
            </a:r>
            <a:r>
              <a:rPr lang="en-US" sz="1600" dirty="0" err="1" smtClean="0"/>
              <a:t>rating_values</a:t>
            </a:r>
            <a:r>
              <a:rPr lang="en-US" sz="1600" dirty="0" smtClean="0"/>
              <a:t>) # creating a count of movie ratings</a:t>
            </a:r>
          </a:p>
          <a:p>
            <a:pPr>
              <a:buNone/>
            </a:pPr>
            <a:r>
              <a:rPr lang="en-US" sz="1600" dirty="0" smtClean="0"/>
              <a:t>library(ggplot2)</a:t>
            </a:r>
            <a:r>
              <a:rPr lang="en-US" sz="1600" dirty="0" err="1" smtClean="0"/>
              <a:t>movie_views</a:t>
            </a:r>
            <a:r>
              <a:rPr lang="en-US" sz="1600" dirty="0" smtClean="0"/>
              <a:t> </a:t>
            </a:r>
            <a:r>
              <a:rPr lang="en-US" sz="1600" dirty="0" smtClean="0"/>
              <a:t>&lt;- </a:t>
            </a:r>
            <a:r>
              <a:rPr lang="en-US" sz="1600" dirty="0" err="1" smtClean="0"/>
              <a:t>colCounts</a:t>
            </a:r>
            <a:r>
              <a:rPr lang="en-US" sz="1600" dirty="0" smtClean="0"/>
              <a:t>(</a:t>
            </a:r>
            <a:r>
              <a:rPr lang="en-US" sz="1600" dirty="0" err="1" smtClean="0"/>
              <a:t>ratingMatrix</a:t>
            </a:r>
            <a:r>
              <a:rPr lang="en-US" sz="1600" dirty="0" smtClean="0"/>
              <a:t>) # count views for each movie</a:t>
            </a:r>
          </a:p>
          <a:p>
            <a:pPr>
              <a:buNone/>
            </a:pPr>
            <a:r>
              <a:rPr lang="en-US" sz="1600" dirty="0" err="1" smtClean="0"/>
              <a:t>table_views</a:t>
            </a:r>
            <a:r>
              <a:rPr lang="en-US" sz="1600" dirty="0" smtClean="0"/>
              <a:t> &lt;- </a:t>
            </a:r>
            <a:r>
              <a:rPr lang="en-US" sz="1600" dirty="0" err="1" smtClean="0"/>
              <a:t>data.frame</a:t>
            </a:r>
            <a:r>
              <a:rPr lang="en-US" sz="1600" dirty="0" smtClean="0"/>
              <a:t>(movie = names(</a:t>
            </a:r>
            <a:r>
              <a:rPr lang="en-US" sz="1600" dirty="0" err="1" smtClean="0"/>
              <a:t>movie_views</a:t>
            </a:r>
            <a:r>
              <a:rPr lang="en-US" sz="1600" dirty="0" smtClean="0"/>
              <a:t>),</a:t>
            </a:r>
          </a:p>
          <a:p>
            <a:pPr>
              <a:buNone/>
            </a:pPr>
            <a:r>
              <a:rPr lang="en-US" sz="1600" dirty="0" smtClean="0"/>
              <a:t>                          views = </a:t>
            </a:r>
            <a:r>
              <a:rPr lang="en-US" sz="1600" dirty="0" err="1" smtClean="0"/>
              <a:t>movie_views</a:t>
            </a:r>
            <a:r>
              <a:rPr lang="en-US" sz="1600" dirty="0" smtClean="0"/>
              <a:t>) # create </a:t>
            </a:r>
            <a:r>
              <a:rPr lang="en-US" sz="1600" dirty="0" err="1" smtClean="0"/>
              <a:t>dataframe</a:t>
            </a:r>
            <a:r>
              <a:rPr lang="en-US" sz="1600" dirty="0" smtClean="0"/>
              <a:t> of views</a:t>
            </a:r>
          </a:p>
          <a:p>
            <a:pPr>
              <a:buNone/>
            </a:pPr>
            <a:r>
              <a:rPr lang="en-US" sz="1600" dirty="0" err="1" smtClean="0"/>
              <a:t>table_views</a:t>
            </a:r>
            <a:r>
              <a:rPr lang="en-US" sz="1600" dirty="0" smtClean="0"/>
              <a:t> &lt;- </a:t>
            </a:r>
            <a:r>
              <a:rPr lang="en-US" sz="1600" dirty="0" err="1" smtClean="0"/>
              <a:t>table_views</a:t>
            </a:r>
            <a:r>
              <a:rPr lang="en-US" sz="1600" dirty="0" smtClean="0"/>
              <a:t>[order(</a:t>
            </a:r>
            <a:r>
              <a:rPr lang="en-US" sz="1600" dirty="0" err="1" smtClean="0"/>
              <a:t>table_views$views</a:t>
            </a:r>
            <a:r>
              <a:rPr lang="en-US" sz="1600" dirty="0" smtClean="0"/>
              <a:t>,</a:t>
            </a:r>
          </a:p>
          <a:p>
            <a:pPr>
              <a:buNone/>
            </a:pPr>
            <a:r>
              <a:rPr lang="en-US" sz="1600" dirty="0" smtClean="0"/>
              <a:t>                                 decreasing = TRUE), ] # sort by number of </a:t>
            </a:r>
            <a:r>
              <a:rPr lang="en-US" sz="1600" dirty="0" err="1" smtClean="0"/>
              <a:t>viewstable_views$title</a:t>
            </a:r>
            <a:r>
              <a:rPr lang="en-US" sz="1600" dirty="0" smtClean="0"/>
              <a:t> </a:t>
            </a:r>
            <a:r>
              <a:rPr lang="en-US" sz="1600" dirty="0" smtClean="0"/>
              <a:t>&lt;- NA</a:t>
            </a:r>
          </a:p>
          <a:p>
            <a:pPr>
              <a:buNone/>
            </a:pPr>
            <a:r>
              <a:rPr lang="en-US" sz="1600" dirty="0" smtClean="0"/>
              <a:t>for (index in 1:10325</a:t>
            </a:r>
            <a:r>
              <a:rPr lang="en-US" sz="1600" dirty="0" smtClean="0"/>
              <a:t>){ </a:t>
            </a:r>
            <a:r>
              <a:rPr lang="en-US" sz="1600" dirty="0" err="1" smtClean="0"/>
              <a:t>table_views</a:t>
            </a:r>
            <a:r>
              <a:rPr lang="en-US" sz="1600" dirty="0" smtClean="0"/>
              <a:t>[index,3] &lt;- </a:t>
            </a:r>
            <a:r>
              <a:rPr lang="en-US" sz="1600" dirty="0" err="1" smtClean="0"/>
              <a:t>as.character</a:t>
            </a:r>
            <a:r>
              <a:rPr lang="en-US" sz="1600" dirty="0" smtClean="0"/>
              <a:t>(subset(</a:t>
            </a:r>
            <a:r>
              <a:rPr lang="en-US" sz="1600" dirty="0" err="1" smtClean="0"/>
              <a:t>movie_data,movie_data$movieId</a:t>
            </a:r>
            <a:r>
              <a:rPr lang="en-US" sz="1600" dirty="0" smtClean="0"/>
              <a:t> </a:t>
            </a:r>
            <a:r>
              <a:rPr lang="en-US" sz="1600" dirty="0" smtClean="0"/>
              <a:t>== </a:t>
            </a:r>
            <a:r>
              <a:rPr lang="en-US" sz="1600" dirty="0" err="1" smtClean="0"/>
              <a:t>table_views</a:t>
            </a:r>
            <a:r>
              <a:rPr lang="en-US" sz="1600" dirty="0" smtClean="0"/>
              <a:t>[index,1])$title</a:t>
            </a:r>
            <a:r>
              <a:rPr lang="en-US" sz="1600" dirty="0" smtClean="0"/>
              <a:t>)}</a:t>
            </a:r>
            <a:r>
              <a:rPr lang="en-US" sz="1600" dirty="0" err="1" smtClean="0"/>
              <a:t>table_views</a:t>
            </a:r>
            <a:r>
              <a:rPr lang="en-US" sz="1600" dirty="0" smtClean="0"/>
              <a:t>[1:6,]</a:t>
            </a:r>
            <a:endParaRPr lang="en-US" sz="1600"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3835" y="193964"/>
            <a:ext cx="10251256" cy="6483927"/>
          </a:xfrm>
        </p:spPr>
        <p:txBody>
          <a:bodyPr>
            <a:normAutofit fontScale="77500" lnSpcReduction="20000"/>
          </a:bodyPr>
          <a:lstStyle/>
          <a:p>
            <a:pPr>
              <a:buNone/>
            </a:pPr>
            <a:r>
              <a:rPr lang="en-US" dirty="0" err="1" smtClean="0"/>
              <a:t>ggplot</a:t>
            </a:r>
            <a:r>
              <a:rPr lang="en-US" dirty="0" smtClean="0"/>
              <a:t>(</a:t>
            </a:r>
            <a:r>
              <a:rPr lang="en-US" dirty="0" err="1" smtClean="0"/>
              <a:t>table_views</a:t>
            </a:r>
            <a:r>
              <a:rPr lang="en-US" dirty="0" smtClean="0"/>
              <a:t>[1:6, ], </a:t>
            </a:r>
            <a:r>
              <a:rPr lang="en-US" dirty="0" err="1" smtClean="0"/>
              <a:t>aes</a:t>
            </a:r>
            <a:r>
              <a:rPr lang="en-US" dirty="0" smtClean="0"/>
              <a:t>(x = title, y = views)) +</a:t>
            </a:r>
          </a:p>
          <a:p>
            <a:pPr>
              <a:buNone/>
            </a:pPr>
            <a:r>
              <a:rPr lang="en-US" dirty="0" smtClean="0"/>
              <a:t>  </a:t>
            </a:r>
            <a:r>
              <a:rPr lang="en-US" dirty="0" err="1" smtClean="0"/>
              <a:t>geom_bar</a:t>
            </a:r>
            <a:r>
              <a:rPr lang="en-US" dirty="0" smtClean="0"/>
              <a:t>(stat="identity", fill = '</a:t>
            </a:r>
            <a:r>
              <a:rPr lang="en-US" dirty="0" err="1" smtClean="0"/>
              <a:t>steelblue</a:t>
            </a:r>
            <a:r>
              <a:rPr lang="en-US" dirty="0" smtClean="0"/>
              <a:t>') +</a:t>
            </a:r>
          </a:p>
          <a:p>
            <a:pPr>
              <a:buNone/>
            </a:pPr>
            <a:r>
              <a:rPr lang="en-US" dirty="0" smtClean="0"/>
              <a:t>  </a:t>
            </a:r>
            <a:r>
              <a:rPr lang="en-US" dirty="0" err="1" smtClean="0"/>
              <a:t>geom_text</a:t>
            </a:r>
            <a:r>
              <a:rPr lang="en-US" dirty="0" smtClean="0"/>
              <a:t>(</a:t>
            </a:r>
            <a:r>
              <a:rPr lang="en-US" dirty="0" err="1" smtClean="0"/>
              <a:t>aes</a:t>
            </a:r>
            <a:r>
              <a:rPr lang="en-US" dirty="0" smtClean="0"/>
              <a:t>(label=views), </a:t>
            </a:r>
            <a:r>
              <a:rPr lang="en-US" dirty="0" err="1" smtClean="0"/>
              <a:t>vjust</a:t>
            </a:r>
            <a:r>
              <a:rPr lang="en-US" dirty="0" smtClean="0"/>
              <a:t>=-0.3, size=3.5) +</a:t>
            </a:r>
          </a:p>
          <a:p>
            <a:pPr>
              <a:buNone/>
            </a:pPr>
            <a:r>
              <a:rPr lang="en-US" dirty="0" smtClean="0"/>
              <a:t>  theme(</a:t>
            </a:r>
            <a:r>
              <a:rPr lang="en-US" dirty="0" err="1" smtClean="0"/>
              <a:t>axis.text.x</a:t>
            </a:r>
            <a:r>
              <a:rPr lang="en-US" dirty="0" smtClean="0"/>
              <a:t> = </a:t>
            </a:r>
            <a:r>
              <a:rPr lang="en-US" dirty="0" err="1" smtClean="0"/>
              <a:t>element_text</a:t>
            </a:r>
            <a:r>
              <a:rPr lang="en-US" dirty="0" smtClean="0"/>
              <a:t>(angle = 45, </a:t>
            </a:r>
            <a:r>
              <a:rPr lang="en-US" dirty="0" err="1" smtClean="0"/>
              <a:t>hjust</a:t>
            </a:r>
            <a:r>
              <a:rPr lang="en-US" dirty="0" smtClean="0"/>
              <a:t> = 1)) +</a:t>
            </a:r>
          </a:p>
          <a:p>
            <a:pPr>
              <a:buNone/>
            </a:pPr>
            <a:r>
              <a:rPr lang="en-US" dirty="0" smtClean="0"/>
              <a:t>    </a:t>
            </a:r>
            <a:r>
              <a:rPr lang="en-US" dirty="0" err="1" smtClean="0"/>
              <a:t>ggtitle</a:t>
            </a:r>
            <a:r>
              <a:rPr lang="en-US" dirty="0" smtClean="0"/>
              <a:t>("Total Views of the Top Films")</a:t>
            </a:r>
          </a:p>
          <a:p>
            <a:pPr>
              <a:buNone/>
            </a:pPr>
            <a:r>
              <a:rPr lang="en-US" dirty="0" smtClean="0"/>
              <a:t>image(</a:t>
            </a:r>
            <a:r>
              <a:rPr lang="en-US" dirty="0" err="1" smtClean="0"/>
              <a:t>ratingMatrix</a:t>
            </a:r>
            <a:r>
              <a:rPr lang="en-US" dirty="0" smtClean="0"/>
              <a:t>[1:20, 1:25], axes = FALSE, main = "</a:t>
            </a:r>
            <a:r>
              <a:rPr lang="en-US" dirty="0" err="1" smtClean="0"/>
              <a:t>Heatmap</a:t>
            </a:r>
            <a:r>
              <a:rPr lang="en-US" dirty="0" smtClean="0"/>
              <a:t> of the first 25 rows and 25 columns")</a:t>
            </a:r>
          </a:p>
          <a:p>
            <a:pPr>
              <a:buNone/>
            </a:pPr>
            <a:r>
              <a:rPr lang="en-US" dirty="0" err="1" smtClean="0"/>
              <a:t>movie_ratings</a:t>
            </a:r>
            <a:r>
              <a:rPr lang="en-US" dirty="0" smtClean="0"/>
              <a:t> &lt;- </a:t>
            </a:r>
            <a:r>
              <a:rPr lang="en-US" dirty="0" err="1" smtClean="0"/>
              <a:t>ratingMatrix</a:t>
            </a:r>
            <a:r>
              <a:rPr lang="en-US" dirty="0" smtClean="0"/>
              <a:t>[</a:t>
            </a:r>
            <a:r>
              <a:rPr lang="en-US" dirty="0" err="1" smtClean="0"/>
              <a:t>rowCounts</a:t>
            </a:r>
            <a:r>
              <a:rPr lang="en-US" dirty="0" smtClean="0"/>
              <a:t>(</a:t>
            </a:r>
            <a:r>
              <a:rPr lang="en-US" dirty="0" err="1" smtClean="0"/>
              <a:t>ratingMatrix</a:t>
            </a:r>
            <a:r>
              <a:rPr lang="en-US" dirty="0" smtClean="0"/>
              <a:t>) &gt; 50,</a:t>
            </a:r>
          </a:p>
          <a:p>
            <a:pPr>
              <a:buNone/>
            </a:pPr>
            <a:r>
              <a:rPr lang="en-US" dirty="0" smtClean="0"/>
              <a:t>                              </a:t>
            </a:r>
            <a:r>
              <a:rPr lang="en-US" dirty="0" err="1" smtClean="0"/>
              <a:t>colCounts</a:t>
            </a:r>
            <a:r>
              <a:rPr lang="en-US" dirty="0" smtClean="0"/>
              <a:t>(</a:t>
            </a:r>
            <a:r>
              <a:rPr lang="en-US" dirty="0" err="1" smtClean="0"/>
              <a:t>ratingMatrix</a:t>
            </a:r>
            <a:r>
              <a:rPr lang="en-US" dirty="0" smtClean="0"/>
              <a:t>) &gt; 50]</a:t>
            </a:r>
          </a:p>
          <a:p>
            <a:pPr>
              <a:buNone/>
            </a:pPr>
            <a:r>
              <a:rPr lang="en-US" dirty="0" err="1" smtClean="0"/>
              <a:t>minimum_movies</a:t>
            </a:r>
            <a:r>
              <a:rPr lang="en-US" dirty="0" smtClean="0"/>
              <a:t>&lt;- </a:t>
            </a:r>
            <a:r>
              <a:rPr lang="en-US" dirty="0" err="1" smtClean="0"/>
              <a:t>quantile</a:t>
            </a:r>
            <a:r>
              <a:rPr lang="en-US" dirty="0" smtClean="0"/>
              <a:t>(</a:t>
            </a:r>
            <a:r>
              <a:rPr lang="en-US" dirty="0" err="1" smtClean="0"/>
              <a:t>rowCounts</a:t>
            </a:r>
            <a:r>
              <a:rPr lang="en-US" dirty="0" smtClean="0"/>
              <a:t>(</a:t>
            </a:r>
            <a:r>
              <a:rPr lang="en-US" dirty="0" err="1" smtClean="0"/>
              <a:t>movie_ratings</a:t>
            </a:r>
            <a:r>
              <a:rPr lang="en-US" dirty="0" smtClean="0"/>
              <a:t>), </a:t>
            </a:r>
            <a:r>
              <a:rPr lang="en-US" dirty="0" smtClean="0"/>
              <a:t>0.98)</a:t>
            </a:r>
          </a:p>
          <a:p>
            <a:pPr>
              <a:buNone/>
            </a:pPr>
            <a:r>
              <a:rPr lang="en-US" dirty="0" err="1" smtClean="0"/>
              <a:t>minimum_users</a:t>
            </a:r>
            <a:r>
              <a:rPr lang="en-US" dirty="0" smtClean="0"/>
              <a:t> </a:t>
            </a:r>
            <a:r>
              <a:rPr lang="en-US" dirty="0" smtClean="0"/>
              <a:t>&lt;- </a:t>
            </a:r>
            <a:r>
              <a:rPr lang="en-US" dirty="0" err="1" smtClean="0"/>
              <a:t>quantile</a:t>
            </a:r>
            <a:r>
              <a:rPr lang="en-US" dirty="0" smtClean="0"/>
              <a:t>(</a:t>
            </a:r>
            <a:r>
              <a:rPr lang="en-US" dirty="0" err="1" smtClean="0"/>
              <a:t>colCounts</a:t>
            </a:r>
            <a:r>
              <a:rPr lang="en-US" dirty="0" smtClean="0"/>
              <a:t>(</a:t>
            </a:r>
            <a:r>
              <a:rPr lang="en-US" dirty="0" err="1" smtClean="0"/>
              <a:t>movie_ratings</a:t>
            </a:r>
            <a:r>
              <a:rPr lang="en-US" dirty="0" smtClean="0"/>
              <a:t>), 0.98)</a:t>
            </a:r>
          </a:p>
          <a:p>
            <a:pPr>
              <a:buNone/>
            </a:pPr>
            <a:r>
              <a:rPr lang="en-US" dirty="0" smtClean="0"/>
              <a:t>image(</a:t>
            </a:r>
            <a:r>
              <a:rPr lang="en-US" dirty="0" err="1" smtClean="0"/>
              <a:t>movie_ratings</a:t>
            </a:r>
            <a:r>
              <a:rPr lang="en-US" dirty="0" smtClean="0"/>
              <a:t>[</a:t>
            </a:r>
            <a:r>
              <a:rPr lang="en-US" dirty="0" err="1" smtClean="0"/>
              <a:t>rowCounts</a:t>
            </a:r>
            <a:r>
              <a:rPr lang="en-US" dirty="0" smtClean="0"/>
              <a:t>(</a:t>
            </a:r>
            <a:r>
              <a:rPr lang="en-US" dirty="0" err="1" smtClean="0"/>
              <a:t>movie_ratings</a:t>
            </a:r>
            <a:r>
              <a:rPr lang="en-US" dirty="0" smtClean="0"/>
              <a:t>) &gt; </a:t>
            </a:r>
            <a:r>
              <a:rPr lang="en-US" dirty="0" err="1" smtClean="0"/>
              <a:t>minimum_movies</a:t>
            </a:r>
            <a:r>
              <a:rPr lang="en-US" dirty="0" smtClean="0"/>
              <a:t>,</a:t>
            </a:r>
          </a:p>
          <a:p>
            <a:pPr>
              <a:buNone/>
            </a:pPr>
            <a:r>
              <a:rPr lang="en-US" dirty="0" smtClean="0"/>
              <a:t>                    </a:t>
            </a:r>
            <a:r>
              <a:rPr lang="en-US" dirty="0" err="1" smtClean="0"/>
              <a:t>colCounts</a:t>
            </a:r>
            <a:r>
              <a:rPr lang="en-US" dirty="0" smtClean="0"/>
              <a:t>(</a:t>
            </a:r>
            <a:r>
              <a:rPr lang="en-US" dirty="0" err="1" smtClean="0"/>
              <a:t>movie_ratings</a:t>
            </a:r>
            <a:r>
              <a:rPr lang="en-US" dirty="0" smtClean="0"/>
              <a:t>) &gt; </a:t>
            </a:r>
            <a:r>
              <a:rPr lang="en-US" dirty="0" err="1" smtClean="0"/>
              <a:t>minimum_users</a:t>
            </a:r>
            <a:r>
              <a:rPr lang="en-US" dirty="0" smtClean="0"/>
              <a:t>],</a:t>
            </a:r>
          </a:p>
          <a:p>
            <a:pPr>
              <a:buNone/>
            </a:pPr>
            <a:r>
              <a:rPr lang="en-US" dirty="0" smtClean="0"/>
              <a:t>      main = "</a:t>
            </a:r>
            <a:r>
              <a:rPr lang="en-US" dirty="0" err="1" smtClean="0"/>
              <a:t>Heatmap</a:t>
            </a:r>
            <a:r>
              <a:rPr lang="en-US" dirty="0" smtClean="0"/>
              <a:t> of the top users and movies")</a:t>
            </a:r>
          </a:p>
          <a:p>
            <a:pPr>
              <a:buNone/>
            </a:pPr>
            <a:r>
              <a:rPr lang="en-US" dirty="0" err="1" smtClean="0"/>
              <a:t>average_ratings</a:t>
            </a:r>
            <a:r>
              <a:rPr lang="en-US" dirty="0" smtClean="0"/>
              <a:t> </a:t>
            </a:r>
            <a:r>
              <a:rPr lang="en-US" dirty="0" smtClean="0"/>
              <a:t>&lt;- </a:t>
            </a:r>
            <a:r>
              <a:rPr lang="en-US" dirty="0" err="1" smtClean="0"/>
              <a:t>rowMeans</a:t>
            </a:r>
            <a:r>
              <a:rPr lang="en-US" dirty="0" smtClean="0"/>
              <a:t>(</a:t>
            </a:r>
            <a:r>
              <a:rPr lang="en-US" dirty="0" err="1" smtClean="0"/>
              <a:t>movie_ratings</a:t>
            </a:r>
            <a:r>
              <a:rPr lang="en-US" dirty="0" smtClean="0"/>
              <a:t>)</a:t>
            </a:r>
          </a:p>
          <a:p>
            <a:pPr>
              <a:buNone/>
            </a:pPr>
            <a:r>
              <a:rPr lang="en-US" dirty="0" err="1" smtClean="0"/>
              <a:t>qplot</a:t>
            </a:r>
            <a:r>
              <a:rPr lang="en-US" dirty="0" smtClean="0"/>
              <a:t>(</a:t>
            </a:r>
            <a:r>
              <a:rPr lang="en-US" dirty="0" err="1" smtClean="0"/>
              <a:t>average_ratings</a:t>
            </a:r>
            <a:r>
              <a:rPr lang="en-US" dirty="0" smtClean="0"/>
              <a:t>, fill=I("</a:t>
            </a:r>
            <a:r>
              <a:rPr lang="en-US" dirty="0" err="1" smtClean="0"/>
              <a:t>steelblue</a:t>
            </a:r>
            <a:r>
              <a:rPr lang="en-US" dirty="0" smtClean="0"/>
              <a:t>"), </a:t>
            </a:r>
            <a:r>
              <a:rPr lang="en-US" dirty="0" err="1" smtClean="0"/>
              <a:t>col</a:t>
            </a:r>
            <a:r>
              <a:rPr lang="en-US" dirty="0" smtClean="0"/>
              <a:t>=I("red")) +</a:t>
            </a:r>
          </a:p>
          <a:p>
            <a:pPr>
              <a:buNone/>
            </a:pPr>
            <a:r>
              <a:rPr lang="en-US" dirty="0" smtClean="0"/>
              <a:t>  </a:t>
            </a:r>
            <a:r>
              <a:rPr lang="en-US" dirty="0" err="1" smtClean="0"/>
              <a:t>ggtitle</a:t>
            </a:r>
            <a:r>
              <a:rPr lang="en-US" dirty="0" smtClean="0"/>
              <a:t>("Distribution of the average rating per user")</a:t>
            </a:r>
          </a:p>
          <a:p>
            <a:pPr>
              <a:buNone/>
            </a:pPr>
            <a:r>
              <a:rPr lang="en-US" dirty="0" err="1" smtClean="0"/>
              <a:t>normalized_ratings</a:t>
            </a:r>
            <a:r>
              <a:rPr lang="en-US" dirty="0" smtClean="0"/>
              <a:t> </a:t>
            </a:r>
            <a:r>
              <a:rPr lang="en-US" dirty="0" smtClean="0"/>
              <a:t>&lt;- normalize(</a:t>
            </a:r>
            <a:r>
              <a:rPr lang="en-US" dirty="0" err="1" smtClean="0"/>
              <a:t>movie_ratings</a:t>
            </a:r>
            <a:r>
              <a:rPr lang="en-US" dirty="0" smtClean="0"/>
              <a:t>)</a:t>
            </a:r>
          </a:p>
          <a:p>
            <a:pPr>
              <a:buNone/>
            </a:pPr>
            <a:r>
              <a:rPr lang="en-US" dirty="0" smtClean="0"/>
              <a:t>sum(</a:t>
            </a:r>
            <a:r>
              <a:rPr lang="en-US" dirty="0" err="1" smtClean="0"/>
              <a:t>rowMeans</a:t>
            </a:r>
            <a:r>
              <a:rPr lang="en-US" dirty="0" smtClean="0"/>
              <a:t>(</a:t>
            </a:r>
            <a:r>
              <a:rPr lang="en-US" dirty="0" err="1" smtClean="0"/>
              <a:t>normalized_ratings</a:t>
            </a:r>
            <a:r>
              <a:rPr lang="en-US" dirty="0" smtClean="0"/>
              <a:t>) &gt; 0.00001)</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781" y="290946"/>
            <a:ext cx="10487891" cy="6303818"/>
          </a:xfrm>
        </p:spPr>
        <p:txBody>
          <a:bodyPr>
            <a:normAutofit fontScale="70000" lnSpcReduction="20000"/>
          </a:bodyPr>
          <a:lstStyle/>
          <a:p>
            <a:pPr>
              <a:buNone/>
            </a:pPr>
            <a:r>
              <a:rPr lang="en-US" dirty="0" smtClean="0"/>
              <a:t>image(</a:t>
            </a:r>
            <a:r>
              <a:rPr lang="en-US" dirty="0" err="1" smtClean="0"/>
              <a:t>normalized_ratings</a:t>
            </a:r>
            <a:r>
              <a:rPr lang="en-US" dirty="0" smtClean="0"/>
              <a:t>[</a:t>
            </a:r>
            <a:r>
              <a:rPr lang="en-US" dirty="0" err="1" smtClean="0"/>
              <a:t>rowCounts</a:t>
            </a:r>
            <a:r>
              <a:rPr lang="en-US" dirty="0" smtClean="0"/>
              <a:t>(</a:t>
            </a:r>
            <a:r>
              <a:rPr lang="en-US" dirty="0" err="1" smtClean="0"/>
              <a:t>normalized_ratings</a:t>
            </a:r>
            <a:r>
              <a:rPr lang="en-US" dirty="0" smtClean="0"/>
              <a:t>) &gt; </a:t>
            </a:r>
            <a:r>
              <a:rPr lang="en-US" dirty="0" err="1" smtClean="0"/>
              <a:t>minimum_movies</a:t>
            </a:r>
            <a:r>
              <a:rPr lang="en-US" dirty="0" smtClean="0"/>
              <a:t>,</a:t>
            </a:r>
          </a:p>
          <a:p>
            <a:pPr>
              <a:buNone/>
            </a:pPr>
            <a:r>
              <a:rPr lang="en-US" dirty="0" smtClean="0"/>
              <a:t>                         </a:t>
            </a:r>
            <a:r>
              <a:rPr lang="en-US" dirty="0" err="1" smtClean="0"/>
              <a:t>colCounts</a:t>
            </a:r>
            <a:r>
              <a:rPr lang="en-US" dirty="0" smtClean="0"/>
              <a:t>(</a:t>
            </a:r>
            <a:r>
              <a:rPr lang="en-US" dirty="0" err="1" smtClean="0"/>
              <a:t>normalized_ratings</a:t>
            </a:r>
            <a:r>
              <a:rPr lang="en-US" dirty="0" smtClean="0"/>
              <a:t>) &gt; </a:t>
            </a:r>
            <a:r>
              <a:rPr lang="en-US" dirty="0" err="1" smtClean="0"/>
              <a:t>minimum_users</a:t>
            </a:r>
            <a:r>
              <a:rPr lang="en-US" dirty="0" smtClean="0"/>
              <a:t>],</a:t>
            </a:r>
          </a:p>
          <a:p>
            <a:pPr>
              <a:buNone/>
            </a:pPr>
            <a:r>
              <a:rPr lang="en-US" dirty="0" smtClean="0"/>
              <a:t>      main = "Normalized Ratings of the Top Users")</a:t>
            </a:r>
          </a:p>
          <a:p>
            <a:pPr>
              <a:buNone/>
            </a:pPr>
            <a:r>
              <a:rPr lang="en-US" dirty="0" err="1" smtClean="0"/>
              <a:t>binary_minimum_movies</a:t>
            </a:r>
            <a:r>
              <a:rPr lang="en-US" dirty="0" smtClean="0"/>
              <a:t> </a:t>
            </a:r>
            <a:r>
              <a:rPr lang="en-US" dirty="0" smtClean="0"/>
              <a:t>&lt;- </a:t>
            </a:r>
            <a:r>
              <a:rPr lang="en-US" dirty="0" err="1" smtClean="0"/>
              <a:t>quantile</a:t>
            </a:r>
            <a:r>
              <a:rPr lang="en-US" dirty="0" smtClean="0"/>
              <a:t>(</a:t>
            </a:r>
            <a:r>
              <a:rPr lang="en-US" dirty="0" err="1" smtClean="0"/>
              <a:t>rowCounts</a:t>
            </a:r>
            <a:r>
              <a:rPr lang="en-US" dirty="0" smtClean="0"/>
              <a:t>(</a:t>
            </a:r>
            <a:r>
              <a:rPr lang="en-US" dirty="0" err="1" smtClean="0"/>
              <a:t>movie_ratings</a:t>
            </a:r>
            <a:r>
              <a:rPr lang="en-US" dirty="0" smtClean="0"/>
              <a:t>), 0.95)</a:t>
            </a:r>
          </a:p>
          <a:p>
            <a:pPr>
              <a:buNone/>
            </a:pPr>
            <a:r>
              <a:rPr lang="en-US" dirty="0" err="1" smtClean="0"/>
              <a:t>binary_minimum_users</a:t>
            </a:r>
            <a:r>
              <a:rPr lang="en-US" dirty="0" smtClean="0"/>
              <a:t> &lt;- </a:t>
            </a:r>
            <a:r>
              <a:rPr lang="en-US" dirty="0" err="1" smtClean="0"/>
              <a:t>quantile</a:t>
            </a:r>
            <a:r>
              <a:rPr lang="en-US" dirty="0" smtClean="0"/>
              <a:t>(</a:t>
            </a:r>
            <a:r>
              <a:rPr lang="en-US" dirty="0" err="1" smtClean="0"/>
              <a:t>colCounts</a:t>
            </a:r>
            <a:r>
              <a:rPr lang="en-US" dirty="0" smtClean="0"/>
              <a:t>(</a:t>
            </a:r>
            <a:r>
              <a:rPr lang="en-US" dirty="0" err="1" smtClean="0"/>
              <a:t>movie_ratings</a:t>
            </a:r>
            <a:r>
              <a:rPr lang="en-US" dirty="0" smtClean="0"/>
              <a:t>), 0.95)</a:t>
            </a:r>
          </a:p>
          <a:p>
            <a:pPr>
              <a:buNone/>
            </a:pPr>
            <a:r>
              <a:rPr lang="en-US" dirty="0" smtClean="0"/>
              <a:t>#</a:t>
            </a:r>
            <a:r>
              <a:rPr lang="en-US" dirty="0" err="1" smtClean="0"/>
              <a:t>movies_watched</a:t>
            </a:r>
            <a:r>
              <a:rPr lang="en-US" dirty="0" smtClean="0"/>
              <a:t> &lt;- </a:t>
            </a:r>
            <a:r>
              <a:rPr lang="en-US" dirty="0" err="1" smtClean="0"/>
              <a:t>binarize</a:t>
            </a:r>
            <a:r>
              <a:rPr lang="en-US" dirty="0" smtClean="0"/>
              <a:t>(</a:t>
            </a:r>
            <a:r>
              <a:rPr lang="en-US" dirty="0" err="1" smtClean="0"/>
              <a:t>movie_ratings</a:t>
            </a:r>
            <a:r>
              <a:rPr lang="en-US" dirty="0" smtClean="0"/>
              <a:t>, </a:t>
            </a:r>
            <a:r>
              <a:rPr lang="en-US" dirty="0" err="1" smtClean="0"/>
              <a:t>minRating</a:t>
            </a:r>
            <a:r>
              <a:rPr lang="en-US" dirty="0" smtClean="0"/>
              <a:t> = 1)</a:t>
            </a:r>
          </a:p>
          <a:p>
            <a:pPr>
              <a:buNone/>
            </a:pPr>
            <a:r>
              <a:rPr lang="en-US" dirty="0" err="1" smtClean="0"/>
              <a:t>good_rated_films</a:t>
            </a:r>
            <a:r>
              <a:rPr lang="en-US" dirty="0" smtClean="0"/>
              <a:t> </a:t>
            </a:r>
            <a:r>
              <a:rPr lang="en-US" dirty="0" smtClean="0"/>
              <a:t>&lt;- </a:t>
            </a:r>
            <a:r>
              <a:rPr lang="en-US" dirty="0" err="1" smtClean="0"/>
              <a:t>binarize</a:t>
            </a:r>
            <a:r>
              <a:rPr lang="en-US" dirty="0" smtClean="0"/>
              <a:t>(</a:t>
            </a:r>
            <a:r>
              <a:rPr lang="en-US" dirty="0" err="1" smtClean="0"/>
              <a:t>movie_ratings</a:t>
            </a:r>
            <a:r>
              <a:rPr lang="en-US" dirty="0" smtClean="0"/>
              <a:t>, </a:t>
            </a:r>
            <a:r>
              <a:rPr lang="en-US" dirty="0" err="1" smtClean="0"/>
              <a:t>minRating</a:t>
            </a:r>
            <a:r>
              <a:rPr lang="en-US" dirty="0" smtClean="0"/>
              <a:t> = 3)</a:t>
            </a:r>
          </a:p>
          <a:p>
            <a:pPr>
              <a:buNone/>
            </a:pPr>
            <a:r>
              <a:rPr lang="en-US" dirty="0" smtClean="0"/>
              <a:t>image(</a:t>
            </a:r>
            <a:r>
              <a:rPr lang="en-US" dirty="0" err="1" smtClean="0"/>
              <a:t>good_rated_films</a:t>
            </a:r>
            <a:r>
              <a:rPr lang="en-US" dirty="0" smtClean="0"/>
              <a:t>[</a:t>
            </a:r>
            <a:r>
              <a:rPr lang="en-US" dirty="0" err="1" smtClean="0"/>
              <a:t>rowCounts</a:t>
            </a:r>
            <a:r>
              <a:rPr lang="en-US" dirty="0" smtClean="0"/>
              <a:t>(</a:t>
            </a:r>
            <a:r>
              <a:rPr lang="en-US" dirty="0" err="1" smtClean="0"/>
              <a:t>movie_ratings</a:t>
            </a:r>
            <a:r>
              <a:rPr lang="en-US" dirty="0" smtClean="0"/>
              <a:t>) &gt; </a:t>
            </a:r>
            <a:r>
              <a:rPr lang="en-US" dirty="0" err="1" smtClean="0"/>
              <a:t>binary_minimum_movies</a:t>
            </a:r>
            <a:r>
              <a:rPr lang="en-US" dirty="0" smtClean="0"/>
              <a:t>,</a:t>
            </a:r>
          </a:p>
          <a:p>
            <a:pPr>
              <a:buNone/>
            </a:pPr>
            <a:r>
              <a:rPr lang="en-US" dirty="0" smtClean="0"/>
              <a:t>                       </a:t>
            </a:r>
            <a:r>
              <a:rPr lang="en-US" dirty="0" err="1" smtClean="0"/>
              <a:t>colCounts</a:t>
            </a:r>
            <a:r>
              <a:rPr lang="en-US" dirty="0" smtClean="0"/>
              <a:t>(</a:t>
            </a:r>
            <a:r>
              <a:rPr lang="en-US" dirty="0" err="1" smtClean="0"/>
              <a:t>movie_ratings</a:t>
            </a:r>
            <a:r>
              <a:rPr lang="en-US" dirty="0" smtClean="0"/>
              <a:t>) &gt; </a:t>
            </a:r>
            <a:r>
              <a:rPr lang="en-US" dirty="0" err="1" smtClean="0"/>
              <a:t>binary_minimum_users</a:t>
            </a:r>
            <a:r>
              <a:rPr lang="en-US" dirty="0" smtClean="0"/>
              <a:t>],</a:t>
            </a:r>
          </a:p>
          <a:p>
            <a:pPr>
              <a:buNone/>
            </a:pPr>
            <a:r>
              <a:rPr lang="en-US" dirty="0" smtClean="0"/>
              <a:t>      main = "</a:t>
            </a:r>
            <a:r>
              <a:rPr lang="en-US" dirty="0" err="1" smtClean="0"/>
              <a:t>Heatmap</a:t>
            </a:r>
            <a:r>
              <a:rPr lang="en-US" dirty="0" smtClean="0"/>
              <a:t> of the top users and movies")</a:t>
            </a:r>
          </a:p>
          <a:p>
            <a:pPr>
              <a:buNone/>
            </a:pPr>
            <a:r>
              <a:rPr lang="en-US" dirty="0" err="1" smtClean="0"/>
              <a:t>sampled_data</a:t>
            </a:r>
            <a:r>
              <a:rPr lang="en-US" dirty="0" smtClean="0"/>
              <a:t>&lt;- sample(x = c(TRUE, FALSE),</a:t>
            </a:r>
          </a:p>
          <a:p>
            <a:pPr>
              <a:buNone/>
            </a:pPr>
            <a:r>
              <a:rPr lang="en-US" dirty="0" smtClean="0"/>
              <a:t>                      size = </a:t>
            </a:r>
            <a:r>
              <a:rPr lang="en-US" dirty="0" err="1" smtClean="0"/>
              <a:t>nrow</a:t>
            </a:r>
            <a:r>
              <a:rPr lang="en-US" dirty="0" smtClean="0"/>
              <a:t>(</a:t>
            </a:r>
            <a:r>
              <a:rPr lang="en-US" dirty="0" err="1" smtClean="0"/>
              <a:t>movie_ratings</a:t>
            </a:r>
            <a:r>
              <a:rPr lang="en-US" dirty="0" smtClean="0"/>
              <a:t>),</a:t>
            </a:r>
          </a:p>
          <a:p>
            <a:pPr>
              <a:buNone/>
            </a:pPr>
            <a:r>
              <a:rPr lang="en-US" dirty="0" smtClean="0"/>
              <a:t>                      replace = TRUE,</a:t>
            </a:r>
          </a:p>
          <a:p>
            <a:pPr>
              <a:buNone/>
            </a:pPr>
            <a:r>
              <a:rPr lang="en-US" dirty="0" smtClean="0"/>
              <a:t>                      </a:t>
            </a:r>
            <a:r>
              <a:rPr lang="en-US" dirty="0" err="1" smtClean="0"/>
              <a:t>prob</a:t>
            </a:r>
            <a:r>
              <a:rPr lang="en-US" dirty="0" smtClean="0"/>
              <a:t> = c(0.8, 0.2))</a:t>
            </a:r>
          </a:p>
          <a:p>
            <a:pPr>
              <a:buNone/>
            </a:pPr>
            <a:r>
              <a:rPr lang="en-US" dirty="0" err="1" smtClean="0"/>
              <a:t>training_data</a:t>
            </a:r>
            <a:r>
              <a:rPr lang="en-US" dirty="0" smtClean="0"/>
              <a:t> &lt;- </a:t>
            </a:r>
            <a:r>
              <a:rPr lang="en-US" dirty="0" err="1" smtClean="0"/>
              <a:t>movie_ratings</a:t>
            </a:r>
            <a:r>
              <a:rPr lang="en-US" dirty="0" smtClean="0"/>
              <a:t>[</a:t>
            </a:r>
            <a:r>
              <a:rPr lang="en-US" dirty="0" err="1" smtClean="0"/>
              <a:t>sampled_data</a:t>
            </a:r>
            <a:r>
              <a:rPr lang="en-US" dirty="0" smtClean="0"/>
              <a:t>, ]</a:t>
            </a:r>
          </a:p>
          <a:p>
            <a:pPr>
              <a:buNone/>
            </a:pPr>
            <a:r>
              <a:rPr lang="en-US" dirty="0" err="1" smtClean="0"/>
              <a:t>testing_data</a:t>
            </a:r>
            <a:r>
              <a:rPr lang="en-US" dirty="0" smtClean="0"/>
              <a:t> &lt;- </a:t>
            </a:r>
            <a:r>
              <a:rPr lang="en-US" dirty="0" err="1" smtClean="0"/>
              <a:t>movie_ratings</a:t>
            </a:r>
            <a:r>
              <a:rPr lang="en-US" dirty="0" smtClean="0"/>
              <a:t>[!</a:t>
            </a:r>
            <a:r>
              <a:rPr lang="en-US" dirty="0" err="1" smtClean="0"/>
              <a:t>sampled_data</a:t>
            </a:r>
            <a:r>
              <a:rPr lang="en-US" dirty="0" smtClean="0"/>
              <a:t>, </a:t>
            </a:r>
            <a:r>
              <a:rPr lang="en-US" dirty="0" smtClean="0"/>
              <a:t>]</a:t>
            </a:r>
          </a:p>
          <a:p>
            <a:pPr>
              <a:buNone/>
            </a:pPr>
            <a:r>
              <a:rPr lang="en-US" dirty="0" err="1" smtClean="0"/>
              <a:t>recommendation_system</a:t>
            </a:r>
            <a:r>
              <a:rPr lang="en-US" dirty="0" smtClean="0"/>
              <a:t> &lt;- </a:t>
            </a:r>
            <a:r>
              <a:rPr lang="en-US" dirty="0" err="1" smtClean="0"/>
              <a:t>recommenderRegistry$get_entries</a:t>
            </a:r>
            <a:r>
              <a:rPr lang="en-US" dirty="0" smtClean="0"/>
              <a:t>(</a:t>
            </a:r>
            <a:r>
              <a:rPr lang="en-US" dirty="0" err="1" smtClean="0"/>
              <a:t>dataType</a:t>
            </a:r>
            <a:r>
              <a:rPr lang="en-US" dirty="0" smtClean="0"/>
              <a:t> ="</a:t>
            </a:r>
            <a:r>
              <a:rPr lang="en-US" dirty="0" err="1" smtClean="0"/>
              <a:t>realRatingMatrix</a:t>
            </a:r>
            <a:r>
              <a:rPr lang="en-US" dirty="0" smtClean="0"/>
              <a:t>")</a:t>
            </a:r>
          </a:p>
          <a:p>
            <a:pPr>
              <a:buNone/>
            </a:pPr>
            <a:r>
              <a:rPr lang="en-US" dirty="0" err="1" smtClean="0"/>
              <a:t>recommendation_system$IBCF_realRatingMatrix$parameters</a:t>
            </a:r>
            <a:endParaRPr lang="en-US" dirty="0" smtClean="0"/>
          </a:p>
          <a:p>
            <a:pPr>
              <a:buNone/>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93964"/>
            <a:ext cx="10917382" cy="6664036"/>
          </a:xfrm>
        </p:spPr>
        <p:txBody>
          <a:bodyPr>
            <a:noAutofit/>
          </a:bodyPr>
          <a:lstStyle/>
          <a:p>
            <a:pPr>
              <a:buNone/>
            </a:pPr>
            <a:r>
              <a:rPr lang="en-US" sz="1400" dirty="0" err="1" smtClean="0"/>
              <a:t>recommen_model</a:t>
            </a:r>
            <a:r>
              <a:rPr lang="en-US" sz="1400" dirty="0" smtClean="0"/>
              <a:t> &lt;- Recommender(data = </a:t>
            </a:r>
            <a:r>
              <a:rPr lang="en-US" sz="1400" dirty="0" err="1" smtClean="0"/>
              <a:t>training_data,method</a:t>
            </a:r>
            <a:r>
              <a:rPr lang="en-US" sz="1400" dirty="0" smtClean="0"/>
              <a:t> </a:t>
            </a:r>
            <a:r>
              <a:rPr lang="en-US" sz="1400" dirty="0" smtClean="0"/>
              <a:t>= "IBCF</a:t>
            </a:r>
            <a:r>
              <a:rPr lang="en-US" sz="1400" dirty="0" smtClean="0"/>
              <a:t>", </a:t>
            </a:r>
            <a:r>
              <a:rPr lang="en-US" sz="1400" dirty="0" smtClean="0"/>
              <a:t>parameter = list(k = 30))</a:t>
            </a:r>
          </a:p>
          <a:p>
            <a:pPr>
              <a:buNone/>
            </a:pPr>
            <a:r>
              <a:rPr lang="en-US" sz="1400" dirty="0" err="1" smtClean="0"/>
              <a:t>recommen_model</a:t>
            </a:r>
            <a:endParaRPr lang="en-US" sz="1400" dirty="0" smtClean="0"/>
          </a:p>
          <a:p>
            <a:pPr>
              <a:buNone/>
            </a:pPr>
            <a:r>
              <a:rPr lang="en-US" sz="1400" dirty="0" smtClean="0"/>
              <a:t>class(</a:t>
            </a:r>
            <a:r>
              <a:rPr lang="en-US" sz="1400" dirty="0" err="1" smtClean="0"/>
              <a:t>recommen_model</a:t>
            </a:r>
            <a:r>
              <a:rPr lang="en-US" sz="1400" dirty="0" smtClean="0"/>
              <a:t>)</a:t>
            </a:r>
          </a:p>
          <a:p>
            <a:pPr>
              <a:buNone/>
            </a:pPr>
            <a:r>
              <a:rPr lang="en-US" sz="1400" dirty="0" err="1" smtClean="0"/>
              <a:t>model_info</a:t>
            </a:r>
            <a:r>
              <a:rPr lang="en-US" sz="1400" dirty="0" smtClean="0"/>
              <a:t> </a:t>
            </a:r>
            <a:r>
              <a:rPr lang="en-US" sz="1400" dirty="0" smtClean="0"/>
              <a:t>&lt;- </a:t>
            </a:r>
            <a:r>
              <a:rPr lang="en-US" sz="1400" dirty="0" err="1" smtClean="0"/>
              <a:t>getModel</a:t>
            </a:r>
            <a:r>
              <a:rPr lang="en-US" sz="1400" dirty="0" smtClean="0"/>
              <a:t>(</a:t>
            </a:r>
            <a:r>
              <a:rPr lang="en-US" sz="1400" dirty="0" err="1" smtClean="0"/>
              <a:t>recommen_model</a:t>
            </a:r>
            <a:r>
              <a:rPr lang="en-US" sz="1400" dirty="0" smtClean="0"/>
              <a:t>)</a:t>
            </a:r>
          </a:p>
          <a:p>
            <a:pPr>
              <a:buNone/>
            </a:pPr>
            <a:r>
              <a:rPr lang="en-US" sz="1400" dirty="0" smtClean="0"/>
              <a:t>class(</a:t>
            </a:r>
            <a:r>
              <a:rPr lang="en-US" sz="1400" dirty="0" err="1" smtClean="0"/>
              <a:t>model_info$sim</a:t>
            </a:r>
            <a:r>
              <a:rPr lang="en-US" sz="1400" dirty="0" smtClean="0"/>
              <a:t>)</a:t>
            </a:r>
          </a:p>
          <a:p>
            <a:pPr>
              <a:buNone/>
            </a:pPr>
            <a:r>
              <a:rPr lang="en-US" sz="1400" dirty="0" smtClean="0"/>
              <a:t>dim(</a:t>
            </a:r>
            <a:r>
              <a:rPr lang="en-US" sz="1400" dirty="0" err="1" smtClean="0"/>
              <a:t>model_info$sim</a:t>
            </a:r>
            <a:r>
              <a:rPr lang="en-US" sz="1400" dirty="0" smtClean="0"/>
              <a:t>)</a:t>
            </a:r>
          </a:p>
          <a:p>
            <a:pPr>
              <a:buNone/>
            </a:pPr>
            <a:r>
              <a:rPr lang="en-US" sz="1400" dirty="0" err="1" smtClean="0"/>
              <a:t>top_items</a:t>
            </a:r>
            <a:r>
              <a:rPr lang="en-US" sz="1400" dirty="0" smtClean="0"/>
              <a:t> &lt;- 20</a:t>
            </a:r>
          </a:p>
          <a:p>
            <a:pPr>
              <a:buNone/>
            </a:pPr>
            <a:r>
              <a:rPr lang="en-US" sz="1400" dirty="0" smtClean="0"/>
              <a:t>image(</a:t>
            </a:r>
            <a:r>
              <a:rPr lang="en-US" sz="1400" dirty="0" err="1" smtClean="0"/>
              <a:t>model_info$sim</a:t>
            </a:r>
            <a:r>
              <a:rPr lang="en-US" sz="1400" dirty="0" smtClean="0"/>
              <a:t>[1:top_items, 1:top_items</a:t>
            </a:r>
            <a:r>
              <a:rPr lang="en-US" sz="1400" dirty="0" smtClean="0"/>
              <a:t>],main </a:t>
            </a:r>
            <a:r>
              <a:rPr lang="en-US" sz="1400" dirty="0" smtClean="0"/>
              <a:t>= "</a:t>
            </a:r>
            <a:r>
              <a:rPr lang="en-US" sz="1400" dirty="0" err="1" smtClean="0"/>
              <a:t>Heatmap</a:t>
            </a:r>
            <a:r>
              <a:rPr lang="en-US" sz="1400" dirty="0" smtClean="0"/>
              <a:t> of the first rows and columns")</a:t>
            </a:r>
          </a:p>
          <a:p>
            <a:pPr>
              <a:buNone/>
            </a:pPr>
            <a:r>
              <a:rPr lang="en-US" sz="1400" dirty="0" err="1" smtClean="0"/>
              <a:t>um_rows</a:t>
            </a:r>
            <a:r>
              <a:rPr lang="en-US" sz="1400" dirty="0" smtClean="0"/>
              <a:t> </a:t>
            </a:r>
            <a:r>
              <a:rPr lang="en-US" sz="1400" dirty="0" smtClean="0"/>
              <a:t>&lt;- </a:t>
            </a:r>
            <a:r>
              <a:rPr lang="en-US" sz="1400" dirty="0" err="1" smtClean="0"/>
              <a:t>rowSums</a:t>
            </a:r>
            <a:r>
              <a:rPr lang="en-US" sz="1400" dirty="0" smtClean="0"/>
              <a:t>(</a:t>
            </a:r>
            <a:r>
              <a:rPr lang="en-US" sz="1400" dirty="0" err="1" smtClean="0"/>
              <a:t>model_info$sim</a:t>
            </a:r>
            <a:r>
              <a:rPr lang="en-US" sz="1400" dirty="0" smtClean="0"/>
              <a:t> &gt; 0)</a:t>
            </a:r>
          </a:p>
          <a:p>
            <a:pPr>
              <a:buNone/>
            </a:pPr>
            <a:r>
              <a:rPr lang="en-US" sz="1400" dirty="0" smtClean="0"/>
              <a:t>table(</a:t>
            </a:r>
            <a:r>
              <a:rPr lang="en-US" sz="1400" dirty="0" err="1" smtClean="0"/>
              <a:t>sum_rows</a:t>
            </a:r>
            <a:r>
              <a:rPr lang="en-US" sz="1400" dirty="0" smtClean="0"/>
              <a:t>)</a:t>
            </a:r>
          </a:p>
          <a:p>
            <a:pPr>
              <a:buNone/>
            </a:pPr>
            <a:r>
              <a:rPr lang="en-US" sz="1400" dirty="0" err="1" smtClean="0"/>
              <a:t>sum_cols</a:t>
            </a:r>
            <a:r>
              <a:rPr lang="en-US" sz="1400" dirty="0" smtClean="0"/>
              <a:t> </a:t>
            </a:r>
            <a:r>
              <a:rPr lang="en-US" sz="1400" dirty="0" smtClean="0"/>
              <a:t>&lt;- </a:t>
            </a:r>
            <a:r>
              <a:rPr lang="en-US" sz="1400" dirty="0" err="1" smtClean="0"/>
              <a:t>colSums</a:t>
            </a:r>
            <a:r>
              <a:rPr lang="en-US" sz="1400" dirty="0" smtClean="0"/>
              <a:t>(</a:t>
            </a:r>
            <a:r>
              <a:rPr lang="en-US" sz="1400" dirty="0" err="1" smtClean="0"/>
              <a:t>model_info$sim</a:t>
            </a:r>
            <a:r>
              <a:rPr lang="en-US" sz="1400" dirty="0" smtClean="0"/>
              <a:t> &gt; 0)</a:t>
            </a:r>
          </a:p>
          <a:p>
            <a:pPr>
              <a:buNone/>
            </a:pPr>
            <a:r>
              <a:rPr lang="en-US" sz="1400" dirty="0" err="1" smtClean="0"/>
              <a:t>qplot</a:t>
            </a:r>
            <a:r>
              <a:rPr lang="en-US" sz="1400" dirty="0" smtClean="0"/>
              <a:t>(</a:t>
            </a:r>
            <a:r>
              <a:rPr lang="en-US" sz="1400" dirty="0" err="1" smtClean="0"/>
              <a:t>sum_cols</a:t>
            </a:r>
            <a:r>
              <a:rPr lang="en-US" sz="1400" dirty="0" smtClean="0"/>
              <a:t>, fill=I("</a:t>
            </a:r>
            <a:r>
              <a:rPr lang="en-US" sz="1400" dirty="0" err="1" smtClean="0"/>
              <a:t>steelblue</a:t>
            </a:r>
            <a:r>
              <a:rPr lang="en-US" sz="1400" dirty="0" smtClean="0"/>
              <a:t>"), </a:t>
            </a:r>
            <a:r>
              <a:rPr lang="en-US" sz="1400" dirty="0" err="1" smtClean="0"/>
              <a:t>col</a:t>
            </a:r>
            <a:r>
              <a:rPr lang="en-US" sz="1400" dirty="0" smtClean="0"/>
              <a:t>=I("red"))+ </a:t>
            </a:r>
            <a:r>
              <a:rPr lang="en-US" sz="1400" dirty="0" err="1" smtClean="0"/>
              <a:t>ggtitle</a:t>
            </a:r>
            <a:r>
              <a:rPr lang="en-US" sz="1400" dirty="0" smtClean="0"/>
              <a:t>("Distribution of the column count")</a:t>
            </a:r>
          </a:p>
          <a:p>
            <a:pPr>
              <a:buNone/>
            </a:pPr>
            <a:r>
              <a:rPr lang="en-US" sz="1400" dirty="0" err="1" smtClean="0"/>
              <a:t>top_recommendations</a:t>
            </a:r>
            <a:r>
              <a:rPr lang="en-US" sz="1400" dirty="0" smtClean="0"/>
              <a:t> </a:t>
            </a:r>
            <a:r>
              <a:rPr lang="en-US" sz="1400" dirty="0" smtClean="0"/>
              <a:t>&lt;- 10 # the number of items to recommend to each user</a:t>
            </a:r>
          </a:p>
          <a:p>
            <a:pPr>
              <a:buNone/>
            </a:pPr>
            <a:r>
              <a:rPr lang="en-US" sz="1400" dirty="0" err="1" smtClean="0"/>
              <a:t>predicted_recommendations</a:t>
            </a:r>
            <a:r>
              <a:rPr lang="en-US" sz="1400" dirty="0" smtClean="0"/>
              <a:t> &lt;- predict(object = </a:t>
            </a:r>
            <a:r>
              <a:rPr lang="en-US" sz="1400" dirty="0" err="1" smtClean="0"/>
              <a:t>recommen_model,newdata</a:t>
            </a:r>
            <a:r>
              <a:rPr lang="en-US" sz="1400" dirty="0" smtClean="0"/>
              <a:t> </a:t>
            </a:r>
            <a:r>
              <a:rPr lang="en-US" sz="1400" dirty="0" smtClean="0"/>
              <a:t>= </a:t>
            </a:r>
            <a:r>
              <a:rPr lang="en-US" sz="1400" dirty="0" err="1" smtClean="0"/>
              <a:t>testing_data,n</a:t>
            </a:r>
            <a:r>
              <a:rPr lang="en-US" sz="1400" dirty="0" smtClean="0"/>
              <a:t> </a:t>
            </a:r>
            <a:r>
              <a:rPr lang="en-US" sz="1400" dirty="0" smtClean="0"/>
              <a:t>= </a:t>
            </a:r>
            <a:r>
              <a:rPr lang="en-US" sz="1400" dirty="0" err="1" smtClean="0"/>
              <a:t>top_recommendations</a:t>
            </a:r>
            <a:r>
              <a:rPr lang="en-US" sz="1400" dirty="0" smtClean="0"/>
              <a:t>)</a:t>
            </a:r>
          </a:p>
          <a:p>
            <a:pPr>
              <a:buNone/>
            </a:pPr>
            <a:r>
              <a:rPr lang="en-US" sz="1400" dirty="0" err="1" smtClean="0"/>
              <a:t>predicted_recommendations</a:t>
            </a:r>
            <a:endParaRPr lang="en-US" sz="1400" dirty="0" smtClean="0"/>
          </a:p>
          <a:p>
            <a:pPr>
              <a:buNone/>
            </a:pPr>
            <a:r>
              <a:rPr lang="en-US" sz="1400" dirty="0" smtClean="0"/>
              <a:t>user1 &lt;- </a:t>
            </a:r>
            <a:r>
              <a:rPr lang="en-US" sz="1400" dirty="0" err="1" smtClean="0"/>
              <a:t>predicted_recommendations@items</a:t>
            </a:r>
            <a:r>
              <a:rPr lang="en-US" sz="1400" dirty="0" smtClean="0"/>
              <a:t>[[1]] # recommendation for the first user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AD38FF-9430-4535-AA56-1B7EEB0C14C9}"/>
              </a:ext>
            </a:extLst>
          </p:cNvPr>
          <p:cNvSpPr>
            <a:spLocks noGrp="1"/>
          </p:cNvSpPr>
          <p:nvPr>
            <p:ph type="title"/>
          </p:nvPr>
        </p:nvSpPr>
        <p:spPr>
          <a:xfrm>
            <a:off x="1261872" y="365760"/>
            <a:ext cx="9692640" cy="1170077"/>
          </a:xfrm>
        </p:spPr>
        <p:txBody>
          <a:bodyPr/>
          <a:lstStyle/>
          <a:p>
            <a:r>
              <a:rPr lang="en-US" dirty="0"/>
              <a:t>About our project	</a:t>
            </a:r>
          </a:p>
        </p:txBody>
      </p:sp>
      <p:sp>
        <p:nvSpPr>
          <p:cNvPr id="3" name="Content Placeholder 2">
            <a:extLst>
              <a:ext uri="{FF2B5EF4-FFF2-40B4-BE49-F238E27FC236}">
                <a16:creationId xmlns:a16="http://schemas.microsoft.com/office/drawing/2014/main" xmlns="" id="{B676D2BD-0E8A-4AF0-8879-4824EB122C0A}"/>
              </a:ext>
            </a:extLst>
          </p:cNvPr>
          <p:cNvSpPr>
            <a:spLocks noGrp="1"/>
          </p:cNvSpPr>
          <p:nvPr>
            <p:ph idx="1"/>
          </p:nvPr>
        </p:nvSpPr>
        <p:spPr>
          <a:xfrm>
            <a:off x="1261872" y="1903228"/>
            <a:ext cx="8595360" cy="4351337"/>
          </a:xfrm>
        </p:spPr>
        <p:txBody>
          <a:bodyPr>
            <a:normAutofit/>
          </a:bodyPr>
          <a:lstStyle/>
          <a:p>
            <a:r>
              <a:rPr lang="en-US" sz="2400" dirty="0"/>
              <a:t>The main goal of this data science project is to build a recommendation engine that recommends movies to users.</a:t>
            </a:r>
          </a:p>
          <a:p>
            <a:r>
              <a:rPr lang="en-US" sz="2400" dirty="0"/>
              <a:t>This R project is designed to help you understand the functioning of how a recommendation system works. </a:t>
            </a:r>
          </a:p>
          <a:p>
            <a:r>
              <a:rPr lang="en-US" sz="2400" dirty="0"/>
              <a:t>We will be developing an Item Based Collaborative Filter.</a:t>
            </a:r>
          </a:p>
          <a:p>
            <a:r>
              <a:rPr lang="en-US" sz="2400" dirty="0"/>
              <a:t>Item collaborative filtering(IBCF) is one kind of recommendation method which looks for similar items based on the items users have already liked or positively interacted with.</a:t>
            </a:r>
          </a:p>
        </p:txBody>
      </p:sp>
    </p:spTree>
    <p:extLst>
      <p:ext uri="{BB962C8B-B14F-4D97-AF65-F5344CB8AC3E}">
        <p14:creationId xmlns:p14="http://schemas.microsoft.com/office/powerpoint/2010/main" xmlns="" val="3421450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207963" y="207963"/>
            <a:ext cx="10820400" cy="6427787"/>
          </a:xfrm>
        </p:spPr>
        <p:txBody>
          <a:bodyPr>
            <a:normAutofit fontScale="77500" lnSpcReduction="20000"/>
          </a:bodyPr>
          <a:lstStyle/>
          <a:p>
            <a:pPr>
              <a:buNone/>
            </a:pPr>
            <a:r>
              <a:rPr lang="en-US" dirty="0" smtClean="0"/>
              <a:t>movies_user1 &lt;- </a:t>
            </a:r>
            <a:r>
              <a:rPr lang="en-US" dirty="0" err="1" smtClean="0"/>
              <a:t>predicted_recommendations@itemLabels</a:t>
            </a:r>
            <a:r>
              <a:rPr lang="en-US" dirty="0" smtClean="0"/>
              <a:t>[user1]</a:t>
            </a:r>
          </a:p>
          <a:p>
            <a:pPr>
              <a:buNone/>
            </a:pPr>
            <a:r>
              <a:rPr lang="en-US" dirty="0" smtClean="0"/>
              <a:t>movies_user2 &lt;- movies_user1</a:t>
            </a:r>
          </a:p>
          <a:p>
            <a:pPr>
              <a:buNone/>
            </a:pPr>
            <a:r>
              <a:rPr lang="en-US" dirty="0" smtClean="0"/>
              <a:t>for (index in 1:10){</a:t>
            </a:r>
          </a:p>
          <a:p>
            <a:pPr>
              <a:buNone/>
            </a:pPr>
            <a:r>
              <a:rPr lang="en-US" dirty="0" smtClean="0"/>
              <a:t>  movies_user2[index] &lt;- </a:t>
            </a:r>
            <a:r>
              <a:rPr lang="en-US" dirty="0" err="1" smtClean="0"/>
              <a:t>as.character</a:t>
            </a:r>
            <a:r>
              <a:rPr lang="en-US" dirty="0" smtClean="0"/>
              <a:t>(subset(</a:t>
            </a:r>
            <a:r>
              <a:rPr lang="en-US" dirty="0" err="1" smtClean="0"/>
              <a:t>movie_data,movie_data$movieId</a:t>
            </a:r>
            <a:r>
              <a:rPr lang="en-US" dirty="0" smtClean="0"/>
              <a:t> </a:t>
            </a:r>
            <a:r>
              <a:rPr lang="en-US" dirty="0" smtClean="0"/>
              <a:t>== movies_user1[index])$title</a:t>
            </a:r>
            <a:r>
              <a:rPr lang="en-US" dirty="0" smtClean="0"/>
              <a:t>)}</a:t>
            </a:r>
          </a:p>
          <a:p>
            <a:pPr>
              <a:buNone/>
            </a:pPr>
            <a:r>
              <a:rPr lang="en-US" dirty="0" smtClean="0"/>
              <a:t>movies_user2</a:t>
            </a:r>
            <a:endParaRPr lang="en-US" dirty="0" smtClean="0"/>
          </a:p>
          <a:p>
            <a:pPr>
              <a:buNone/>
            </a:pPr>
            <a:r>
              <a:rPr lang="en-US" dirty="0" err="1" smtClean="0"/>
              <a:t>recommendation_matrix</a:t>
            </a:r>
            <a:r>
              <a:rPr lang="en-US" dirty="0" smtClean="0"/>
              <a:t> </a:t>
            </a:r>
            <a:r>
              <a:rPr lang="en-US" dirty="0" smtClean="0"/>
              <a:t>&lt;- </a:t>
            </a:r>
            <a:r>
              <a:rPr lang="en-US" dirty="0" err="1" smtClean="0"/>
              <a:t>sapply</a:t>
            </a:r>
            <a:r>
              <a:rPr lang="en-US" dirty="0" smtClean="0"/>
              <a:t>(</a:t>
            </a:r>
            <a:r>
              <a:rPr lang="en-US" dirty="0" err="1" smtClean="0"/>
              <a:t>predicted_recommendations@items</a:t>
            </a:r>
            <a:r>
              <a:rPr lang="en-US" dirty="0" smtClean="0"/>
              <a:t>,</a:t>
            </a:r>
          </a:p>
          <a:p>
            <a:pPr>
              <a:buNone/>
            </a:pPr>
            <a:r>
              <a:rPr lang="en-US" dirty="0" smtClean="0"/>
              <a:t>                                function(x){ </a:t>
            </a:r>
            <a:r>
              <a:rPr lang="en-US" dirty="0" err="1" smtClean="0"/>
              <a:t>as.integer</a:t>
            </a:r>
            <a:r>
              <a:rPr lang="en-US" dirty="0" smtClean="0"/>
              <a:t>(</a:t>
            </a:r>
            <a:r>
              <a:rPr lang="en-US" dirty="0" err="1" smtClean="0"/>
              <a:t>colnames</a:t>
            </a:r>
            <a:r>
              <a:rPr lang="en-US" dirty="0" smtClean="0"/>
              <a:t>(</a:t>
            </a:r>
            <a:r>
              <a:rPr lang="en-US" dirty="0" err="1" smtClean="0"/>
              <a:t>movie_ratings</a:t>
            </a:r>
            <a:r>
              <a:rPr lang="en-US" dirty="0" smtClean="0"/>
              <a:t>)[x]) }) # matrix with the recommendations for each user</a:t>
            </a:r>
          </a:p>
          <a:p>
            <a:pPr>
              <a:buNone/>
            </a:pPr>
            <a:r>
              <a:rPr lang="en-US" dirty="0" smtClean="0"/>
              <a:t>#dim(</a:t>
            </a:r>
            <a:r>
              <a:rPr lang="en-US" dirty="0" err="1" smtClean="0"/>
              <a:t>recc_matrix</a:t>
            </a:r>
            <a:r>
              <a:rPr lang="en-US" dirty="0" smtClean="0"/>
              <a:t>)</a:t>
            </a:r>
          </a:p>
          <a:p>
            <a:pPr>
              <a:buNone/>
            </a:pPr>
            <a:r>
              <a:rPr lang="en-US" dirty="0" err="1" smtClean="0"/>
              <a:t>recommendation_matrix</a:t>
            </a:r>
            <a:r>
              <a:rPr lang="en-US" dirty="0" smtClean="0"/>
              <a:t>[,1:4]</a:t>
            </a:r>
          </a:p>
          <a:p>
            <a:pPr>
              <a:buNone/>
            </a:pPr>
            <a:r>
              <a:rPr lang="en-US" dirty="0" err="1" smtClean="0"/>
              <a:t>number_of_items</a:t>
            </a:r>
            <a:r>
              <a:rPr lang="en-US" dirty="0" smtClean="0"/>
              <a:t> </a:t>
            </a:r>
            <a:r>
              <a:rPr lang="en-US" dirty="0" smtClean="0"/>
              <a:t>&lt;- factor(table(</a:t>
            </a:r>
            <a:r>
              <a:rPr lang="en-US" dirty="0" err="1" smtClean="0"/>
              <a:t>recommendation_matrix</a:t>
            </a:r>
            <a:r>
              <a:rPr lang="en-US" dirty="0" smtClean="0"/>
              <a:t>))</a:t>
            </a:r>
          </a:p>
          <a:p>
            <a:pPr>
              <a:buNone/>
            </a:pPr>
            <a:r>
              <a:rPr lang="en-US" dirty="0" err="1" smtClean="0"/>
              <a:t>chart_title</a:t>
            </a:r>
            <a:r>
              <a:rPr lang="en-US" dirty="0" smtClean="0"/>
              <a:t> </a:t>
            </a:r>
            <a:r>
              <a:rPr lang="en-US" dirty="0" smtClean="0"/>
              <a:t>&lt;- "Distribution of the Number of Items for IBCF"</a:t>
            </a:r>
          </a:p>
          <a:p>
            <a:pPr>
              <a:buNone/>
            </a:pPr>
            <a:r>
              <a:rPr lang="en-US" dirty="0" err="1" smtClean="0"/>
              <a:t>qplot</a:t>
            </a:r>
            <a:r>
              <a:rPr lang="en-US" dirty="0" smtClean="0"/>
              <a:t>(</a:t>
            </a:r>
            <a:r>
              <a:rPr lang="en-US" dirty="0" err="1" smtClean="0"/>
              <a:t>number_of_items</a:t>
            </a:r>
            <a:r>
              <a:rPr lang="en-US" dirty="0" smtClean="0"/>
              <a:t>, fill=I("</a:t>
            </a:r>
            <a:r>
              <a:rPr lang="en-US" dirty="0" err="1" smtClean="0"/>
              <a:t>steelblue</a:t>
            </a:r>
            <a:r>
              <a:rPr lang="en-US" dirty="0" smtClean="0"/>
              <a:t>"), </a:t>
            </a:r>
            <a:r>
              <a:rPr lang="en-US" dirty="0" err="1" smtClean="0"/>
              <a:t>col</a:t>
            </a:r>
            <a:r>
              <a:rPr lang="en-US" dirty="0" smtClean="0"/>
              <a:t>=I("red")) + </a:t>
            </a:r>
            <a:r>
              <a:rPr lang="en-US" dirty="0" err="1" smtClean="0"/>
              <a:t>ggtitle</a:t>
            </a:r>
            <a:r>
              <a:rPr lang="en-US" dirty="0" smtClean="0"/>
              <a:t>(</a:t>
            </a:r>
            <a:r>
              <a:rPr lang="en-US" dirty="0" err="1" smtClean="0"/>
              <a:t>chart_title</a:t>
            </a:r>
            <a:r>
              <a:rPr lang="en-US" dirty="0" smtClean="0"/>
              <a:t>)</a:t>
            </a:r>
          </a:p>
          <a:p>
            <a:pPr>
              <a:buNone/>
            </a:pPr>
            <a:r>
              <a:rPr lang="en-US" dirty="0" err="1" smtClean="0"/>
              <a:t>number_of_items_sorted</a:t>
            </a:r>
            <a:r>
              <a:rPr lang="en-US" dirty="0" smtClean="0"/>
              <a:t> </a:t>
            </a:r>
            <a:r>
              <a:rPr lang="en-US" dirty="0" smtClean="0"/>
              <a:t>&lt;- sort(</a:t>
            </a:r>
            <a:r>
              <a:rPr lang="en-US" dirty="0" err="1" smtClean="0"/>
              <a:t>number_of_items</a:t>
            </a:r>
            <a:r>
              <a:rPr lang="en-US" dirty="0" smtClean="0"/>
              <a:t>, decreasing = TRUE)</a:t>
            </a:r>
          </a:p>
          <a:p>
            <a:pPr>
              <a:buNone/>
            </a:pPr>
            <a:r>
              <a:rPr lang="en-US" dirty="0" err="1" smtClean="0"/>
              <a:t>number_of_items_top</a:t>
            </a:r>
            <a:r>
              <a:rPr lang="en-US" dirty="0" smtClean="0"/>
              <a:t> &lt;- head(</a:t>
            </a:r>
            <a:r>
              <a:rPr lang="en-US" dirty="0" err="1" smtClean="0"/>
              <a:t>number_of_items_sorted</a:t>
            </a:r>
            <a:r>
              <a:rPr lang="en-US" dirty="0" smtClean="0"/>
              <a:t>, n = 4)</a:t>
            </a:r>
          </a:p>
          <a:p>
            <a:pPr>
              <a:buNone/>
            </a:pPr>
            <a:r>
              <a:rPr lang="en-US" dirty="0" err="1" smtClean="0"/>
              <a:t>table_top</a:t>
            </a:r>
            <a:r>
              <a:rPr lang="en-US" dirty="0" smtClean="0"/>
              <a:t> &lt;- </a:t>
            </a:r>
            <a:r>
              <a:rPr lang="en-US" dirty="0" err="1" smtClean="0"/>
              <a:t>data.frame</a:t>
            </a:r>
            <a:r>
              <a:rPr lang="en-US" dirty="0" smtClean="0"/>
              <a:t>(</a:t>
            </a:r>
            <a:r>
              <a:rPr lang="en-US" dirty="0" err="1" smtClean="0"/>
              <a:t>as.integer</a:t>
            </a:r>
            <a:r>
              <a:rPr lang="en-US" dirty="0" smtClean="0"/>
              <a:t>(names(</a:t>
            </a:r>
            <a:r>
              <a:rPr lang="en-US" dirty="0" err="1" smtClean="0"/>
              <a:t>number_of_items_top</a:t>
            </a:r>
            <a:r>
              <a:rPr lang="en-US" dirty="0" smtClean="0"/>
              <a:t>)),</a:t>
            </a:r>
            <a:r>
              <a:rPr lang="en-US" dirty="0" err="1" smtClean="0"/>
              <a:t>number_of_items_top</a:t>
            </a:r>
            <a:r>
              <a:rPr lang="en-US" dirty="0" smtClean="0"/>
              <a:t>)</a:t>
            </a:r>
          </a:p>
          <a:p>
            <a:pPr>
              <a:buNone/>
            </a:pPr>
            <a:r>
              <a:rPr lang="en-US" dirty="0" smtClean="0"/>
              <a:t>for(</a:t>
            </a:r>
            <a:r>
              <a:rPr lang="en-US" dirty="0" err="1" smtClean="0"/>
              <a:t>i</a:t>
            </a:r>
            <a:r>
              <a:rPr lang="en-US" dirty="0" smtClean="0"/>
              <a:t> in 1:4) {</a:t>
            </a:r>
          </a:p>
          <a:p>
            <a:pPr>
              <a:buNone/>
            </a:pPr>
            <a:r>
              <a:rPr lang="en-US" dirty="0" smtClean="0"/>
              <a:t>  </a:t>
            </a:r>
            <a:r>
              <a:rPr lang="en-US" dirty="0" err="1" smtClean="0"/>
              <a:t>table_top</a:t>
            </a:r>
            <a:r>
              <a:rPr lang="en-US" dirty="0" smtClean="0"/>
              <a:t>[i,1] &lt;- </a:t>
            </a:r>
            <a:r>
              <a:rPr lang="en-US" dirty="0" err="1" smtClean="0"/>
              <a:t>as.character</a:t>
            </a:r>
            <a:r>
              <a:rPr lang="en-US" dirty="0" smtClean="0"/>
              <a:t>(subset(</a:t>
            </a:r>
            <a:r>
              <a:rPr lang="en-US" dirty="0" err="1" smtClean="0"/>
              <a:t>movie_data</a:t>
            </a:r>
            <a:r>
              <a:rPr lang="en-US" dirty="0" smtClean="0"/>
              <a:t>,</a:t>
            </a:r>
          </a:p>
          <a:p>
            <a:pPr>
              <a:buNone/>
            </a:pPr>
            <a:r>
              <a:rPr lang="en-US" dirty="0" smtClean="0"/>
              <a:t>                                        </a:t>
            </a:r>
            <a:r>
              <a:rPr lang="en-US" dirty="0" err="1" smtClean="0"/>
              <a:t>movie_data$movieId</a:t>
            </a:r>
            <a:r>
              <a:rPr lang="en-US" dirty="0" smtClean="0"/>
              <a:t> == </a:t>
            </a:r>
            <a:r>
              <a:rPr lang="en-US" dirty="0" err="1" smtClean="0"/>
              <a:t>table_top</a:t>
            </a:r>
            <a:r>
              <a:rPr lang="en-US" dirty="0" smtClean="0"/>
              <a:t>[i,1])$title</a:t>
            </a:r>
            <a:r>
              <a:rPr lang="en-US" dirty="0" smtClean="0"/>
              <a:t>)}</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609600" y="595313"/>
            <a:ext cx="9247188" cy="5584825"/>
          </a:xfrm>
        </p:spPr>
        <p:txBody>
          <a:bodyPr/>
          <a:lstStyle/>
          <a:p>
            <a:pPr>
              <a:buNone/>
            </a:pPr>
            <a:r>
              <a:rPr lang="en-US" dirty="0" err="1" smtClean="0"/>
              <a:t>colnames</a:t>
            </a:r>
            <a:r>
              <a:rPr lang="en-US" dirty="0" smtClean="0"/>
              <a:t>(</a:t>
            </a:r>
            <a:r>
              <a:rPr lang="en-US" dirty="0" err="1" smtClean="0"/>
              <a:t>table_top</a:t>
            </a:r>
            <a:r>
              <a:rPr lang="en-US" dirty="0" smtClean="0"/>
              <a:t>) &lt;- c("Movie Title", "No. of Items")</a:t>
            </a:r>
          </a:p>
          <a:p>
            <a:pPr>
              <a:buNone/>
            </a:pPr>
            <a:r>
              <a:rPr lang="en-US" dirty="0" smtClean="0"/>
              <a:t>head(</a:t>
            </a:r>
            <a:r>
              <a:rPr lang="en-US" dirty="0" err="1" smtClean="0"/>
              <a:t>table_top</a:t>
            </a:r>
            <a:r>
              <a:rPr lang="en-US" dirty="0" smtClean="0"/>
              <a:t>)</a:t>
            </a:r>
          </a:p>
          <a:p>
            <a:pPr>
              <a:buNone/>
            </a:pPr>
            <a:r>
              <a:rPr lang="en-US" dirty="0" smtClean="0"/>
              <a:t>#THE DESIRED OUTPUT</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esktop\search matrix.JPG"/>
          <p:cNvPicPr>
            <a:picLocks noChangeAspect="1" noChangeArrowheads="1"/>
          </p:cNvPicPr>
          <p:nvPr/>
        </p:nvPicPr>
        <p:blipFill>
          <a:blip r:embed="rId2"/>
          <a:srcRect/>
          <a:stretch>
            <a:fillRect/>
          </a:stretch>
        </p:blipFill>
        <p:spPr bwMode="auto">
          <a:xfrm>
            <a:off x="235527" y="207818"/>
            <a:ext cx="10266218" cy="637335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0" y="0"/>
            <a:ext cx="13011150" cy="728662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0"/>
            <a:ext cx="12992100" cy="730567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54" y="221672"/>
            <a:ext cx="9692640" cy="970886"/>
          </a:xfrm>
        </p:spPr>
        <p:txBody>
          <a:bodyPr/>
          <a:lstStyle/>
          <a:p>
            <a:r>
              <a:rPr lang="en-US" dirty="0" smtClean="0"/>
              <a:t>FINAL OUTPUT</a:t>
            </a:r>
            <a:endParaRPr lang="en-US" dirty="0"/>
          </a:p>
        </p:txBody>
      </p:sp>
      <p:pic>
        <p:nvPicPr>
          <p:cNvPr id="8194" name="Picture 2"/>
          <p:cNvPicPr>
            <a:picLocks noChangeAspect="1" noChangeArrowheads="1"/>
          </p:cNvPicPr>
          <p:nvPr/>
        </p:nvPicPr>
        <p:blipFill>
          <a:blip r:embed="rId2"/>
          <a:srcRect/>
          <a:stretch>
            <a:fillRect/>
          </a:stretch>
        </p:blipFill>
        <p:spPr bwMode="auto">
          <a:xfrm>
            <a:off x="443345" y="1738313"/>
            <a:ext cx="9545782" cy="4523942"/>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A4B838A-7287-4006-AAAD-C90A22BC01CC}"/>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766759" y="674704"/>
            <a:ext cx="10135044" cy="5301602"/>
          </a:xfrm>
        </p:spPr>
      </p:pic>
    </p:spTree>
    <p:extLst>
      <p:ext uri="{BB962C8B-B14F-4D97-AF65-F5344CB8AC3E}">
        <p14:creationId xmlns:p14="http://schemas.microsoft.com/office/powerpoint/2010/main" xmlns="" val="407110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CC507E-7872-48AE-9323-EAF21B0131F7}"/>
              </a:ext>
            </a:extLst>
          </p:cNvPr>
          <p:cNvSpPr>
            <a:spLocks noGrp="1"/>
          </p:cNvSpPr>
          <p:nvPr>
            <p:ph type="title"/>
          </p:nvPr>
        </p:nvSpPr>
        <p:spPr>
          <a:xfrm>
            <a:off x="1261872" y="240574"/>
            <a:ext cx="9692640" cy="1055565"/>
          </a:xfrm>
        </p:spPr>
        <p:txBody>
          <a:bodyPr/>
          <a:lstStyle/>
          <a:p>
            <a:r>
              <a:rPr lang="en-US" dirty="0"/>
              <a:t>Communicate Results</a:t>
            </a:r>
          </a:p>
        </p:txBody>
      </p:sp>
      <p:sp>
        <p:nvSpPr>
          <p:cNvPr id="3" name="Content Placeholder 2">
            <a:extLst>
              <a:ext uri="{FF2B5EF4-FFF2-40B4-BE49-F238E27FC236}">
                <a16:creationId xmlns:a16="http://schemas.microsoft.com/office/drawing/2014/main" xmlns="" id="{0083FEDA-21D8-48D0-88B9-9DF4E63E88E3}"/>
              </a:ext>
            </a:extLst>
          </p:cNvPr>
          <p:cNvSpPr>
            <a:spLocks noGrp="1"/>
          </p:cNvSpPr>
          <p:nvPr>
            <p:ph idx="1"/>
          </p:nvPr>
        </p:nvSpPr>
        <p:spPr>
          <a:xfrm>
            <a:off x="994299" y="1695634"/>
            <a:ext cx="8862933" cy="4564401"/>
          </a:xfrm>
        </p:spPr>
        <p:txBody>
          <a:bodyPr>
            <a:normAutofit/>
          </a:bodyPr>
          <a:lstStyle/>
          <a:p>
            <a:pPr marL="294767" marR="1321" indent="-285750">
              <a:spcBef>
                <a:spcPts val="1501"/>
              </a:spcBef>
              <a:spcAft>
                <a:spcPts val="0"/>
              </a:spcAft>
            </a:pPr>
            <a:r>
              <a:rPr lang="en-US" sz="2400" b="0" i="0" u="none" strike="noStrike" dirty="0">
                <a:solidFill>
                  <a:srgbClr val="000000"/>
                </a:solidFill>
                <a:effectLst/>
              </a:rPr>
              <a:t>Netflix just has a 90-second window to help viewers find a movie or a TV show before they leave the  platform and visit some other service.</a:t>
            </a:r>
          </a:p>
          <a:p>
            <a:pPr marL="294767" marR="1321" indent="-285750">
              <a:spcBef>
                <a:spcPts val="1501"/>
              </a:spcBef>
              <a:spcAft>
                <a:spcPts val="0"/>
              </a:spcAft>
            </a:pPr>
            <a:r>
              <a:rPr lang="en-US" sz="2400" b="0" i="0" u="none" strike="noStrike" dirty="0">
                <a:solidFill>
                  <a:srgbClr val="000000"/>
                </a:solidFill>
                <a:effectLst/>
              </a:rPr>
              <a:t>That’s one of the major reasons why Netflix is so obsessed with  personalizing recommendations to hook users.</a:t>
            </a:r>
          </a:p>
          <a:p>
            <a:pPr marL="294767" marR="1321" indent="-285750">
              <a:spcBef>
                <a:spcPts val="1501"/>
              </a:spcBef>
              <a:spcAft>
                <a:spcPts val="0"/>
              </a:spcAft>
            </a:pPr>
            <a:r>
              <a:rPr lang="en-US" sz="2400" b="0" i="0" u="none" strike="noStrike" dirty="0">
                <a:solidFill>
                  <a:srgbClr val="000000"/>
                </a:solidFill>
                <a:effectLst/>
              </a:rPr>
              <a:t>Netflix’s personalized recommendation algorithms  produce $1 billion a year in value from customer retention.</a:t>
            </a:r>
            <a:r>
              <a:rPr lang="en-US" sz="2400" dirty="0"/>
              <a:t/>
            </a:r>
            <a:br>
              <a:rPr lang="en-US" sz="2400" dirty="0"/>
            </a:br>
            <a:endParaRPr lang="en-US" sz="2400" dirty="0"/>
          </a:p>
        </p:txBody>
      </p:sp>
    </p:spTree>
    <p:extLst>
      <p:ext uri="{BB962C8B-B14F-4D97-AF65-F5344CB8AC3E}">
        <p14:creationId xmlns:p14="http://schemas.microsoft.com/office/powerpoint/2010/main" xmlns="" val="3522979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1D49BBE-B400-48B0-87BC-83DC381FF8EA}"/>
              </a:ext>
            </a:extLst>
          </p:cNvPr>
          <p:cNvSpPr>
            <a:spLocks noGrp="1"/>
          </p:cNvSpPr>
          <p:nvPr>
            <p:ph idx="1"/>
          </p:nvPr>
        </p:nvSpPr>
        <p:spPr>
          <a:xfrm>
            <a:off x="923278" y="692458"/>
            <a:ext cx="9880846" cy="5487679"/>
          </a:xfrm>
        </p:spPr>
        <p:txBody>
          <a:bodyPr>
            <a:normAutofit/>
          </a:bodyPr>
          <a:lstStyle/>
          <a:p>
            <a:pPr marL="294767" marR="1321" indent="-285750">
              <a:spcBef>
                <a:spcPts val="1501"/>
              </a:spcBef>
              <a:spcAft>
                <a:spcPts val="0"/>
              </a:spcAft>
            </a:pPr>
            <a:r>
              <a:rPr lang="en-US" sz="2400" b="0" i="0" u="none" strike="noStrike" dirty="0">
                <a:solidFill>
                  <a:srgbClr val="000000"/>
                </a:solidFill>
                <a:effectLst/>
              </a:rPr>
              <a:t>Majority of Netflix users consider recommendations with 80% of Netflix views coming from the service’s recommendations. Netflix has set  up 1300 recommendation clusters based on users viewing preferences. </a:t>
            </a:r>
            <a:endParaRPr lang="en-US" sz="2400" dirty="0"/>
          </a:p>
          <a:p>
            <a:pPr marL="294767" marR="1321" indent="-285750">
              <a:spcBef>
                <a:spcPts val="1501"/>
              </a:spcBef>
              <a:spcAft>
                <a:spcPts val="0"/>
              </a:spcAft>
            </a:pPr>
            <a:r>
              <a:rPr lang="en-US" sz="2400" b="0" i="0" u="none" strike="noStrike" dirty="0">
                <a:solidFill>
                  <a:srgbClr val="000000"/>
                </a:solidFill>
                <a:effectLst/>
              </a:rPr>
              <a:t>Netflix segments its viewers into over 2K taste groups. Based on the taste group a viewer falls, it dictates  the recommendations.</a:t>
            </a:r>
          </a:p>
          <a:p>
            <a:pPr marL="294767" marR="1321" indent="-285750">
              <a:spcBef>
                <a:spcPts val="1501"/>
              </a:spcBef>
              <a:spcAft>
                <a:spcPts val="0"/>
              </a:spcAft>
            </a:pPr>
            <a:r>
              <a:rPr lang="en-US" sz="2400" b="0" i="0" u="none" strike="noStrike" dirty="0">
                <a:solidFill>
                  <a:srgbClr val="000000"/>
                </a:solidFill>
                <a:effectLst/>
              </a:rPr>
              <a:t>With over 7000 TV shows and movies in the catalogue, it is actually impossible for a  viewer to find movies they like to watch on their own.</a:t>
            </a:r>
          </a:p>
          <a:p>
            <a:pPr marL="294767" marR="1321" indent="-285750">
              <a:spcBef>
                <a:spcPts val="1501"/>
              </a:spcBef>
              <a:spcAft>
                <a:spcPts val="0"/>
              </a:spcAft>
            </a:pPr>
            <a:r>
              <a:rPr lang="en-US" sz="2400" b="0" i="0" u="none" strike="noStrike" dirty="0">
                <a:solidFill>
                  <a:srgbClr val="000000"/>
                </a:solidFill>
                <a:effectLst/>
              </a:rPr>
              <a:t>Netflix’s recommendation engine automates this  search process for its users.</a:t>
            </a:r>
            <a:endParaRPr lang="en-US" sz="2400" dirty="0"/>
          </a:p>
        </p:txBody>
      </p:sp>
    </p:spTree>
    <p:extLst>
      <p:ext uri="{BB962C8B-B14F-4D97-AF65-F5344CB8AC3E}">
        <p14:creationId xmlns:p14="http://schemas.microsoft.com/office/powerpoint/2010/main" xmlns="" val="392058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681FE6-5F7C-4B5C-8AB3-D65018316808}"/>
              </a:ext>
            </a:extLst>
          </p:cNvPr>
          <p:cNvSpPr>
            <a:spLocks noGrp="1"/>
          </p:cNvSpPr>
          <p:nvPr>
            <p:ph type="title"/>
          </p:nvPr>
        </p:nvSpPr>
        <p:spPr>
          <a:xfrm>
            <a:off x="1261872" y="223718"/>
            <a:ext cx="9692640" cy="1325562"/>
          </a:xfrm>
        </p:spPr>
        <p:txBody>
          <a:bodyPr/>
          <a:lstStyle/>
          <a:p>
            <a:r>
              <a:rPr lang="en-US" dirty="0"/>
              <a:t>Discovery</a:t>
            </a:r>
          </a:p>
        </p:txBody>
      </p:sp>
      <p:sp>
        <p:nvSpPr>
          <p:cNvPr id="3" name="Content Placeholder 2">
            <a:extLst>
              <a:ext uri="{FF2B5EF4-FFF2-40B4-BE49-F238E27FC236}">
                <a16:creationId xmlns:a16="http://schemas.microsoft.com/office/drawing/2014/main" xmlns="" id="{C08A2844-5A44-4DC9-8E3A-72C4298FB20F}"/>
              </a:ext>
            </a:extLst>
          </p:cNvPr>
          <p:cNvSpPr>
            <a:spLocks noGrp="1"/>
          </p:cNvSpPr>
          <p:nvPr>
            <p:ph idx="1"/>
          </p:nvPr>
        </p:nvSpPr>
        <p:spPr/>
        <p:txBody>
          <a:bodyPr>
            <a:normAutofit/>
          </a:bodyPr>
          <a:lstStyle/>
          <a:p>
            <a:r>
              <a:rPr lang="en-US" sz="2400" dirty="0"/>
              <a:t>Netflix began using analytic tools in 2000 to recommend videos for users to rent.</a:t>
            </a:r>
          </a:p>
          <a:p>
            <a:r>
              <a:rPr lang="en-US" sz="2400" dirty="0"/>
              <a:t>Netflix’s personalized recommendation algorithms may produce $1 billion a year in value from customer retention.</a:t>
            </a:r>
          </a:p>
          <a:p>
            <a:r>
              <a:rPr lang="en-US" sz="2400" dirty="0"/>
              <a:t>Majority of Netflix users will consider recommendations and estimated 80% of Netflix views would come from the service’s recommendations.</a:t>
            </a:r>
          </a:p>
          <a:p>
            <a:r>
              <a:rPr lang="en-US" sz="2400" dirty="0"/>
              <a:t>It will have 1300 recommendation clusters based on users viewing preferences.</a:t>
            </a:r>
          </a:p>
        </p:txBody>
      </p:sp>
    </p:spTree>
    <p:extLst>
      <p:ext uri="{BB962C8B-B14F-4D97-AF65-F5344CB8AC3E}">
        <p14:creationId xmlns:p14="http://schemas.microsoft.com/office/powerpoint/2010/main" xmlns="" val="1494809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000FB4-ADE7-42CF-ADC0-C41A3FFD4F18}"/>
              </a:ext>
            </a:extLst>
          </p:cNvPr>
          <p:cNvSpPr>
            <a:spLocks noGrp="1"/>
          </p:cNvSpPr>
          <p:nvPr>
            <p:ph type="title"/>
          </p:nvPr>
        </p:nvSpPr>
        <p:spPr>
          <a:xfrm>
            <a:off x="1261871" y="339127"/>
            <a:ext cx="9692640" cy="1214465"/>
          </a:xfrm>
        </p:spPr>
        <p:txBody>
          <a:bodyPr/>
          <a:lstStyle/>
          <a:p>
            <a:r>
              <a:rPr lang="en-US" dirty="0"/>
              <a:t>Data Preparation</a:t>
            </a:r>
          </a:p>
        </p:txBody>
      </p:sp>
      <p:sp>
        <p:nvSpPr>
          <p:cNvPr id="3" name="Content Placeholder 2">
            <a:extLst>
              <a:ext uri="{FF2B5EF4-FFF2-40B4-BE49-F238E27FC236}">
                <a16:creationId xmlns:a16="http://schemas.microsoft.com/office/drawing/2014/main" xmlns="" id="{74E2B7C1-1832-403F-AE03-E010CEF885F3}"/>
              </a:ext>
            </a:extLst>
          </p:cNvPr>
          <p:cNvSpPr>
            <a:spLocks noGrp="1"/>
          </p:cNvSpPr>
          <p:nvPr>
            <p:ph idx="1"/>
          </p:nvPr>
        </p:nvSpPr>
        <p:spPr>
          <a:xfrm>
            <a:off x="1074198" y="1828800"/>
            <a:ext cx="9818703" cy="4351337"/>
          </a:xfrm>
        </p:spPr>
        <p:txBody>
          <a:bodyPr>
            <a:normAutofit/>
          </a:bodyPr>
          <a:lstStyle/>
          <a:p>
            <a:pPr marR="546621">
              <a:spcBef>
                <a:spcPts val="1501"/>
              </a:spcBef>
              <a:spcAft>
                <a:spcPts val="0"/>
              </a:spcAft>
            </a:pPr>
            <a:r>
              <a:rPr lang="en-US" sz="2400" b="0" i="0" u="none" strike="noStrike" dirty="0">
                <a:solidFill>
                  <a:srgbClr val="000000"/>
                </a:solidFill>
                <a:effectLst/>
              </a:rPr>
              <a:t>Whenever a user accesses Netflix services, the recommendations system estimates the  probability of a user watching a particular title based on the following factors</a:t>
            </a:r>
          </a:p>
          <a:p>
            <a:pPr marR="546621">
              <a:spcBef>
                <a:spcPts val="1501"/>
              </a:spcBef>
              <a:spcAft>
                <a:spcPts val="0"/>
              </a:spcAft>
            </a:pPr>
            <a:r>
              <a:rPr lang="en-US" sz="2400" b="0" i="0" u="none" strike="noStrike" dirty="0">
                <a:solidFill>
                  <a:srgbClr val="000000"/>
                </a:solidFill>
                <a:effectLst/>
              </a:rPr>
              <a:t>Viewer interactions with Netflix services like viewer ratings, viewing history, etc.</a:t>
            </a:r>
          </a:p>
          <a:p>
            <a:pPr marR="546621">
              <a:spcBef>
                <a:spcPts val="1501"/>
              </a:spcBef>
              <a:spcAft>
                <a:spcPts val="0"/>
              </a:spcAft>
            </a:pPr>
            <a:r>
              <a:rPr lang="en-US" sz="2400" b="0" i="0" u="none" strike="noStrike" dirty="0">
                <a:solidFill>
                  <a:srgbClr val="000000"/>
                </a:solidFill>
                <a:effectLst/>
              </a:rPr>
              <a:t>Information  about the categories, year of release, title, genres, and more, other viewers with similar  watching preferences and tastes, time duration of a viewer watching a show, the device on  which a viewer is watching.</a:t>
            </a:r>
            <a:r>
              <a:rPr lang="en-US" sz="2400" dirty="0"/>
              <a:t/>
            </a:r>
            <a:br>
              <a:rPr lang="en-US" sz="2400" dirty="0"/>
            </a:br>
            <a:endParaRPr lang="en-US" sz="2400" dirty="0"/>
          </a:p>
        </p:txBody>
      </p:sp>
    </p:spTree>
    <p:extLst>
      <p:ext uri="{BB962C8B-B14F-4D97-AF65-F5344CB8AC3E}">
        <p14:creationId xmlns:p14="http://schemas.microsoft.com/office/powerpoint/2010/main" xmlns="" val="3500869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31DA3E-ECF3-43F2-978A-71F8627083F0}"/>
              </a:ext>
            </a:extLst>
          </p:cNvPr>
          <p:cNvSpPr>
            <a:spLocks noGrp="1"/>
          </p:cNvSpPr>
          <p:nvPr>
            <p:ph type="title"/>
          </p:nvPr>
        </p:nvSpPr>
        <p:spPr>
          <a:xfrm>
            <a:off x="1249680" y="305392"/>
            <a:ext cx="9692640" cy="1069886"/>
          </a:xfrm>
        </p:spPr>
        <p:txBody>
          <a:bodyPr/>
          <a:lstStyle/>
          <a:p>
            <a:r>
              <a:rPr lang="en-US" dirty="0"/>
              <a:t>Model Planning</a:t>
            </a:r>
          </a:p>
        </p:txBody>
      </p:sp>
      <p:sp>
        <p:nvSpPr>
          <p:cNvPr id="3" name="Content Placeholder 2">
            <a:extLst>
              <a:ext uri="{FF2B5EF4-FFF2-40B4-BE49-F238E27FC236}">
                <a16:creationId xmlns:a16="http://schemas.microsoft.com/office/drawing/2014/main" xmlns="" id="{93FF744A-EE91-4292-A3FC-343ED4738475}"/>
              </a:ext>
            </a:extLst>
          </p:cNvPr>
          <p:cNvSpPr>
            <a:spLocks noGrp="1"/>
          </p:cNvSpPr>
          <p:nvPr>
            <p:ph idx="1"/>
          </p:nvPr>
        </p:nvSpPr>
        <p:spPr>
          <a:xfrm>
            <a:off x="1029810" y="1642369"/>
            <a:ext cx="9531303" cy="4663440"/>
          </a:xfrm>
        </p:spPr>
        <p:txBody>
          <a:bodyPr>
            <a:noAutofit/>
          </a:bodyPr>
          <a:lstStyle/>
          <a:p>
            <a:pPr marL="344272" marR="87287" indent="-342900">
              <a:spcBef>
                <a:spcPts val="1501"/>
              </a:spcBef>
              <a:spcAft>
                <a:spcPts val="0"/>
              </a:spcAft>
            </a:pPr>
            <a:r>
              <a:rPr lang="en-US" sz="2400" b="0" i="0" u="none" strike="noStrike" dirty="0">
                <a:solidFill>
                  <a:srgbClr val="000000"/>
                </a:solidFill>
                <a:effectLst/>
              </a:rPr>
              <a:t>With online streaming, the data that Netflix manages and have access to is limitless. Managing  this amount of data is only possible with the right architecture that is segregating offline, online and nearline computation. </a:t>
            </a:r>
            <a:endParaRPr lang="en-US" sz="2400" dirty="0"/>
          </a:p>
          <a:p>
            <a:pPr marL="344272" marR="87287" indent="-342900">
              <a:spcBef>
                <a:spcPts val="1501"/>
              </a:spcBef>
              <a:spcAft>
                <a:spcPts val="0"/>
              </a:spcAft>
            </a:pPr>
            <a:r>
              <a:rPr lang="en-US" sz="2400" b="0" i="0" u="none" strike="noStrike" dirty="0">
                <a:solidFill>
                  <a:srgbClr val="000000"/>
                </a:solidFill>
                <a:effectLst/>
              </a:rPr>
              <a:t>With offline computation, there are less limitations on the amount of data and the  computational complexity of the algorithms since it runs in a batch manner with relaxed timing  requirements.</a:t>
            </a:r>
          </a:p>
          <a:p>
            <a:pPr marL="344272" marR="87287" indent="-342900">
              <a:spcBef>
                <a:spcPts val="1501"/>
              </a:spcBef>
              <a:spcAft>
                <a:spcPts val="0"/>
              </a:spcAft>
            </a:pPr>
            <a:r>
              <a:rPr lang="en-US" sz="2400" b="0" i="0" u="none" strike="noStrike" dirty="0">
                <a:solidFill>
                  <a:srgbClr val="000000"/>
                </a:solidFill>
                <a:effectLst/>
              </a:rPr>
              <a:t>However, it can easily grow stale between updates because the most recent data  is nor incorporated. For personalized architectures, a key issue is combining both online and  offline computation in a seamless manner. </a:t>
            </a:r>
            <a:endParaRPr lang="en-US" sz="2400" b="0" dirty="0">
              <a:effectLst/>
            </a:endParaRPr>
          </a:p>
        </p:txBody>
      </p:sp>
    </p:spTree>
    <p:extLst>
      <p:ext uri="{BB962C8B-B14F-4D97-AF65-F5344CB8AC3E}">
        <p14:creationId xmlns:p14="http://schemas.microsoft.com/office/powerpoint/2010/main" xmlns="" val="172529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67B8E0-07E8-41A5-ABDB-6C85726C3B70}"/>
              </a:ext>
            </a:extLst>
          </p:cNvPr>
          <p:cNvSpPr>
            <a:spLocks noGrp="1"/>
          </p:cNvSpPr>
          <p:nvPr>
            <p:ph idx="1"/>
          </p:nvPr>
        </p:nvSpPr>
        <p:spPr>
          <a:xfrm>
            <a:off x="1029810" y="523784"/>
            <a:ext cx="9880846" cy="5656354"/>
          </a:xfrm>
        </p:spPr>
        <p:txBody>
          <a:bodyPr>
            <a:normAutofit/>
          </a:bodyPr>
          <a:lstStyle/>
          <a:p>
            <a:pPr marR="69647">
              <a:spcBef>
                <a:spcPts val="1086"/>
              </a:spcBef>
              <a:spcAft>
                <a:spcPts val="0"/>
              </a:spcAft>
            </a:pPr>
            <a:r>
              <a:rPr lang="en-US" sz="2400" b="0" i="0" u="none" strike="noStrike" dirty="0">
                <a:solidFill>
                  <a:srgbClr val="000000"/>
                </a:solidFill>
                <a:effectLst/>
              </a:rPr>
              <a:t>With online computation, we expect response to recent events and user interaction and hence has to be done so in real-time.</a:t>
            </a:r>
          </a:p>
          <a:p>
            <a:pPr marR="69647">
              <a:spcBef>
                <a:spcPts val="1086"/>
              </a:spcBef>
              <a:spcAft>
                <a:spcPts val="0"/>
              </a:spcAft>
            </a:pPr>
            <a:r>
              <a:rPr lang="en-US" sz="2400" b="0" i="0" u="none" strike="noStrike" dirty="0">
                <a:solidFill>
                  <a:srgbClr val="000000"/>
                </a:solidFill>
                <a:effectLst/>
              </a:rPr>
              <a:t>Therefore, online computation cannot be too complex and  computationally costly. Also, a fallback mechanism is necessary such as reverting to a  precomputed result. </a:t>
            </a:r>
            <a:endParaRPr lang="en-US" sz="2400" dirty="0"/>
          </a:p>
          <a:p>
            <a:pPr marR="69647">
              <a:spcBef>
                <a:spcPts val="1086"/>
              </a:spcBef>
              <a:spcAft>
                <a:spcPts val="0"/>
              </a:spcAft>
            </a:pPr>
            <a:r>
              <a:rPr lang="en-US" sz="2400" b="0" i="0" u="none" strike="noStrike" dirty="0">
                <a:solidFill>
                  <a:srgbClr val="000000"/>
                </a:solidFill>
                <a:effectLst/>
              </a:rPr>
              <a:t>With nearline computation, we have an intermediate compromise between the two  approaches, in that it can perform online-like computations, but do not require them to be  served in real-time, allowing it (computing and serving) to be asynchronous.</a:t>
            </a:r>
          </a:p>
          <a:p>
            <a:pPr marR="69647">
              <a:spcBef>
                <a:spcPts val="1086"/>
              </a:spcBef>
              <a:spcAft>
                <a:spcPts val="0"/>
              </a:spcAft>
            </a:pPr>
            <a:r>
              <a:rPr lang="en-US" sz="2400" b="0" i="0" u="none" strike="noStrike" dirty="0">
                <a:solidFill>
                  <a:srgbClr val="000000"/>
                </a:solidFill>
                <a:effectLst/>
              </a:rPr>
              <a:t>This opens the  door for more complex processing to be done per event, such as updating recommendations to  reflect that a movie has been watched immediately after a member begins to watch it.</a:t>
            </a:r>
          </a:p>
          <a:p>
            <a:pPr marR="69647">
              <a:spcBef>
                <a:spcPts val="1086"/>
              </a:spcBef>
              <a:spcAft>
                <a:spcPts val="0"/>
              </a:spcAft>
            </a:pPr>
            <a:r>
              <a:rPr lang="en-US" sz="2400" b="0" i="0" u="none" strike="noStrike" dirty="0">
                <a:solidFill>
                  <a:srgbClr val="000000"/>
                </a:solidFill>
                <a:effectLst/>
              </a:rPr>
              <a:t>This is  useful for incremental learning algorithms.</a:t>
            </a:r>
            <a:r>
              <a:rPr lang="en-US" sz="2400" dirty="0"/>
              <a:t/>
            </a:r>
            <a:br>
              <a:rPr lang="en-US" sz="2400" dirty="0"/>
            </a:br>
            <a:endParaRPr lang="en-US" sz="2400" dirty="0"/>
          </a:p>
        </p:txBody>
      </p:sp>
    </p:spTree>
    <p:extLst>
      <p:ext uri="{BB962C8B-B14F-4D97-AF65-F5344CB8AC3E}">
        <p14:creationId xmlns:p14="http://schemas.microsoft.com/office/powerpoint/2010/main" xmlns="" val="1972819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435AF1-806E-4BA5-BB5A-71CD9B07B464}"/>
              </a:ext>
            </a:extLst>
          </p:cNvPr>
          <p:cNvSpPr>
            <a:spLocks noGrp="1"/>
          </p:cNvSpPr>
          <p:nvPr>
            <p:ph type="title"/>
          </p:nvPr>
        </p:nvSpPr>
        <p:spPr>
          <a:xfrm>
            <a:off x="1249680" y="239697"/>
            <a:ext cx="9692640" cy="1149784"/>
          </a:xfrm>
        </p:spPr>
        <p:txBody>
          <a:bodyPr/>
          <a:lstStyle/>
          <a:p>
            <a:r>
              <a:rPr lang="en-US" dirty="0"/>
              <a:t>Model Building</a:t>
            </a:r>
          </a:p>
        </p:txBody>
      </p:sp>
      <p:sp>
        <p:nvSpPr>
          <p:cNvPr id="3" name="Content Placeholder 2">
            <a:extLst>
              <a:ext uri="{FF2B5EF4-FFF2-40B4-BE49-F238E27FC236}">
                <a16:creationId xmlns:a16="http://schemas.microsoft.com/office/drawing/2014/main" xmlns="" id="{2151E939-4BDD-48FC-9FD2-31670B9C7BAD}"/>
              </a:ext>
            </a:extLst>
          </p:cNvPr>
          <p:cNvSpPr>
            <a:spLocks noGrp="1"/>
          </p:cNvSpPr>
          <p:nvPr>
            <p:ph idx="1"/>
          </p:nvPr>
        </p:nvSpPr>
        <p:spPr>
          <a:xfrm>
            <a:off x="1031052" y="1597982"/>
            <a:ext cx="9692639" cy="4582156"/>
          </a:xfrm>
        </p:spPr>
        <p:txBody>
          <a:bodyPr>
            <a:noAutofit/>
          </a:bodyPr>
          <a:lstStyle/>
          <a:p>
            <a:pPr marL="287122" marR="17666" indent="-285750">
              <a:spcBef>
                <a:spcPts val="1513"/>
              </a:spcBef>
              <a:spcAft>
                <a:spcPts val="0"/>
              </a:spcAft>
            </a:pPr>
            <a:r>
              <a:rPr lang="en-US" sz="2400" b="0" i="0" u="none" strike="noStrike" dirty="0">
                <a:solidFill>
                  <a:srgbClr val="000000"/>
                </a:solidFill>
                <a:effectLst/>
              </a:rPr>
              <a:t>Recommendation system is a platform that provides its users with various contents based on  their preferences and likings.</a:t>
            </a:r>
          </a:p>
          <a:p>
            <a:pPr marL="287122" marR="17666" indent="-285750">
              <a:spcBef>
                <a:spcPts val="1513"/>
              </a:spcBef>
              <a:spcAft>
                <a:spcPts val="0"/>
              </a:spcAft>
            </a:pPr>
            <a:r>
              <a:rPr lang="en-US" sz="2400" b="0" i="0" u="none" strike="noStrike" dirty="0">
                <a:solidFill>
                  <a:srgbClr val="000000"/>
                </a:solidFill>
                <a:effectLst/>
              </a:rPr>
              <a:t>A recommendation system takes the information about the user  as an input. The recommendation system is an implementation of the </a:t>
            </a:r>
            <a:r>
              <a:rPr lang="en-US" sz="2400" b="0" i="0" dirty="0">
                <a:solidFill>
                  <a:srgbClr val="000000"/>
                </a:solidFill>
              </a:rPr>
              <a:t>machine</a:t>
            </a:r>
            <a:r>
              <a:rPr lang="en-US" sz="2400" b="0" i="0" u="sng" dirty="0">
                <a:solidFill>
                  <a:srgbClr val="000000"/>
                </a:solidFill>
                <a:effectLst/>
              </a:rPr>
              <a:t> </a:t>
            </a:r>
            <a:r>
              <a:rPr lang="en-US" sz="2400" b="0" i="0" dirty="0">
                <a:solidFill>
                  <a:srgbClr val="000000"/>
                </a:solidFill>
                <a:effectLst/>
              </a:rPr>
              <a:t>learning</a:t>
            </a:r>
            <a:r>
              <a:rPr lang="en-US" sz="2400" u="sng" dirty="0">
                <a:solidFill>
                  <a:srgbClr val="000000"/>
                </a:solidFill>
              </a:rPr>
              <a:t> </a:t>
            </a:r>
            <a:r>
              <a:rPr lang="en-US" sz="2400" b="0" i="0" dirty="0">
                <a:solidFill>
                  <a:srgbClr val="000000"/>
                </a:solidFill>
                <a:effectLst/>
              </a:rPr>
              <a:t>algorithms</a:t>
            </a:r>
            <a:r>
              <a:rPr lang="en-US" sz="2400" b="0" i="0" u="none" strike="noStrike" dirty="0">
                <a:solidFill>
                  <a:srgbClr val="000000"/>
                </a:solidFill>
                <a:effectLst/>
              </a:rPr>
              <a:t>.</a:t>
            </a:r>
          </a:p>
          <a:p>
            <a:pPr marL="287122" marR="17666" indent="-285750">
              <a:spcBef>
                <a:spcPts val="1513"/>
              </a:spcBef>
              <a:spcAft>
                <a:spcPts val="0"/>
              </a:spcAft>
            </a:pPr>
            <a:r>
              <a:rPr lang="en-US" sz="2400" b="0" i="0" u="none" strike="noStrike" dirty="0">
                <a:solidFill>
                  <a:srgbClr val="000000"/>
                </a:solidFill>
                <a:effectLst/>
              </a:rPr>
              <a:t>There are two types of recommendation systems Content-Based  Recommendation System and Collaborative Filtering Recommendation.</a:t>
            </a:r>
          </a:p>
          <a:p>
            <a:pPr marL="287122" marR="17666" indent="-285750">
              <a:spcBef>
                <a:spcPts val="1513"/>
              </a:spcBef>
              <a:spcAft>
                <a:spcPts val="0"/>
              </a:spcAft>
            </a:pPr>
            <a:r>
              <a:rPr lang="en-US" sz="2400" b="0" i="0" u="none" strike="noStrike" dirty="0">
                <a:solidFill>
                  <a:srgbClr val="000000"/>
                </a:solidFill>
                <a:effectLst/>
              </a:rPr>
              <a:t>In this project of  recommendation system in R, we work on a collaborative filtering recommendation system and  more specifically, ITEM based collaborative recommendation system. </a:t>
            </a:r>
            <a:r>
              <a:rPr lang="en-US" sz="2400" dirty="0"/>
              <a:t/>
            </a:r>
            <a:br>
              <a:rPr lang="en-US" sz="2400" dirty="0"/>
            </a:br>
            <a:endParaRPr lang="en-US" sz="2400" dirty="0"/>
          </a:p>
        </p:txBody>
      </p:sp>
    </p:spTree>
    <p:extLst>
      <p:ext uri="{BB962C8B-B14F-4D97-AF65-F5344CB8AC3E}">
        <p14:creationId xmlns:p14="http://schemas.microsoft.com/office/powerpoint/2010/main" xmlns="" val="3360275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067F2E-985C-4C12-AAD3-2390B027E486}"/>
              </a:ext>
            </a:extLst>
          </p:cNvPr>
          <p:cNvSpPr>
            <a:spLocks noGrp="1"/>
          </p:cNvSpPr>
          <p:nvPr>
            <p:ph type="title"/>
          </p:nvPr>
        </p:nvSpPr>
        <p:spPr>
          <a:xfrm>
            <a:off x="1115036" y="284086"/>
            <a:ext cx="9692640" cy="1056442"/>
          </a:xfrm>
        </p:spPr>
        <p:txBody>
          <a:bodyPr/>
          <a:lstStyle/>
          <a:p>
            <a:r>
              <a:rPr lang="en-US" dirty="0"/>
              <a:t>Operation</a:t>
            </a:r>
          </a:p>
        </p:txBody>
      </p:sp>
      <p:sp>
        <p:nvSpPr>
          <p:cNvPr id="3" name="Content Placeholder 2">
            <a:extLst>
              <a:ext uri="{FF2B5EF4-FFF2-40B4-BE49-F238E27FC236}">
                <a16:creationId xmlns:a16="http://schemas.microsoft.com/office/drawing/2014/main" xmlns="" id="{27B5152F-A3FA-4CAB-9397-6BD394A6F2ED}"/>
              </a:ext>
            </a:extLst>
          </p:cNvPr>
          <p:cNvSpPr>
            <a:spLocks noGrp="1"/>
          </p:cNvSpPr>
          <p:nvPr>
            <p:ph idx="1"/>
          </p:nvPr>
        </p:nvSpPr>
        <p:spPr>
          <a:xfrm>
            <a:off x="754603" y="1637930"/>
            <a:ext cx="10413506" cy="4935984"/>
          </a:xfrm>
        </p:spPr>
        <p:txBody>
          <a:bodyPr>
            <a:noAutofit/>
          </a:bodyPr>
          <a:lstStyle/>
          <a:p>
            <a:pPr marL="288887" marR="21933" indent="-285750">
              <a:spcBef>
                <a:spcPts val="1513"/>
              </a:spcBef>
              <a:spcAft>
                <a:spcPts val="0"/>
              </a:spcAft>
            </a:pPr>
            <a:r>
              <a:rPr lang="en-US" sz="2400" b="0" i="0" u="none" strike="noStrike" dirty="0">
                <a:solidFill>
                  <a:srgbClr val="000000"/>
                </a:solidFill>
                <a:effectLst/>
              </a:rPr>
              <a:t>It is quite clear that Netflix utilizes a two-tiered row-based ranking system, where ranking happens: Within each row (strongest recommendations on the left) and Across rows (strongest recommendations  on top).</a:t>
            </a:r>
          </a:p>
          <a:p>
            <a:pPr marL="288887" marR="21933" indent="-285750">
              <a:spcBef>
                <a:spcPts val="1513"/>
              </a:spcBef>
              <a:spcAft>
                <a:spcPts val="0"/>
              </a:spcAft>
            </a:pPr>
            <a:r>
              <a:rPr lang="en-US" sz="2400" b="0" i="0" u="none" strike="noStrike" dirty="0">
                <a:solidFill>
                  <a:srgbClr val="000000"/>
                </a:solidFill>
                <a:effectLst/>
              </a:rPr>
              <a:t>Personalized Video Ranking (PVR) , Top-N Video Ranker, Trending Now Ranker, Trending Now  Ranker etc. algorithms are used. </a:t>
            </a:r>
            <a:endParaRPr lang="en-US" sz="2400" dirty="0"/>
          </a:p>
          <a:p>
            <a:pPr marL="288887" marR="21933" indent="-285750">
              <a:spcBef>
                <a:spcPts val="1513"/>
              </a:spcBef>
              <a:spcAft>
                <a:spcPts val="0"/>
              </a:spcAft>
            </a:pPr>
            <a:r>
              <a:rPr lang="en-US" sz="2400" b="0" i="0" u="none" strike="noStrike" dirty="0">
                <a:solidFill>
                  <a:srgbClr val="000000"/>
                </a:solidFill>
                <a:effectLst/>
              </a:rPr>
              <a:t>Row-based approach: The row-based approach uses existing recommendation or learning-to rank approaches to score each row and rank them based on those scores. This approach can be  relatively fast but lacks diversity.</a:t>
            </a:r>
          </a:p>
        </p:txBody>
      </p:sp>
    </p:spTree>
    <p:extLst>
      <p:ext uri="{BB962C8B-B14F-4D97-AF65-F5344CB8AC3E}">
        <p14:creationId xmlns:p14="http://schemas.microsoft.com/office/powerpoint/2010/main" xmlns="" val="194250328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xmlns=""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
  <TotalTime>113</TotalTime>
  <Words>1297</Words>
  <Application>Microsoft Office PowerPoint</Application>
  <PresentationFormat>Custom</PresentationFormat>
  <Paragraphs>188</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View</vt:lpstr>
      <vt:lpstr>Movie Recommendation Project</vt:lpstr>
      <vt:lpstr>About our project </vt:lpstr>
      <vt:lpstr>Slide 3</vt:lpstr>
      <vt:lpstr>Discovery</vt:lpstr>
      <vt:lpstr>Data Preparation</vt:lpstr>
      <vt:lpstr>Model Planning</vt:lpstr>
      <vt:lpstr>Slide 7</vt:lpstr>
      <vt:lpstr>Model Building</vt:lpstr>
      <vt:lpstr>Operation</vt:lpstr>
      <vt:lpstr>Slide 10</vt:lpstr>
      <vt:lpstr>Slide 11</vt:lpstr>
      <vt:lpstr>About the Dataset</vt:lpstr>
      <vt:lpstr>CODE</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FINAL OUTPUT</vt:lpstr>
      <vt:lpstr>Communicate Results</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Project</dc:title>
  <dc:creator>Naman Vats</dc:creator>
  <cp:lastModifiedBy>hp</cp:lastModifiedBy>
  <cp:revision>10</cp:revision>
  <dcterms:created xsi:type="dcterms:W3CDTF">2020-11-18T06:12:24Z</dcterms:created>
  <dcterms:modified xsi:type="dcterms:W3CDTF">2020-12-03T23:06:08Z</dcterms:modified>
</cp:coreProperties>
</file>